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65" r:id="rId4"/>
    <p:sldId id="268" r:id="rId5"/>
    <p:sldId id="266" r:id="rId6"/>
    <p:sldId id="267" r:id="rId7"/>
    <p:sldId id="264" r:id="rId8"/>
    <p:sldId id="269" r:id="rId9"/>
    <p:sldId id="270" r:id="rId10"/>
    <p:sldId id="271" r:id="rId11"/>
    <p:sldId id="272" r:id="rId12"/>
    <p:sldId id="273" r:id="rId13"/>
    <p:sldId id="274" r:id="rId14"/>
    <p:sldId id="275" r:id="rId15"/>
    <p:sldId id="260" r:id="rId16"/>
    <p:sldId id="261" r:id="rId17"/>
    <p:sldId id="262" r:id="rId18"/>
    <p:sldId id="276" r:id="rId19"/>
    <p:sldId id="263" r:id="rId20"/>
    <p:sldId id="277" r:id="rId21"/>
    <p:sldId id="278" r:id="rId22"/>
    <p:sldId id="279" r:id="rId23"/>
  </p:sldIdLst>
  <p:sldSz cx="12192000" cy="6858000"/>
  <p:notesSz cx="6858000" cy="9144000"/>
  <p:defaultTextStyle>
    <a:defPPr>
      <a:defRPr lang="en-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D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4"/>
  </p:normalViewPr>
  <p:slideViewPr>
    <p:cSldViewPr snapToGrid="0">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16809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58060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00268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27687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922505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63373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784943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89936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6376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9169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0D4E46AA-1EC0-4433-9956-E798E94A6FB7}" type="datetimeFigureOut">
              <a:rPr lang="en-US" smtClean="0"/>
              <a:t>3/13/23</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64619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0"/>
            <a:ext cx="10363200" cy="131444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853369"/>
            <a:ext cx="10363200" cy="30884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0D4E46AA-1EC0-4433-9956-E798E94A6FB7}" type="datetimeFigureOut">
              <a:rPr lang="en-US" smtClean="0"/>
              <a:pPr/>
              <a:t>3/13/23</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38C08-47C7-4847-B0BE-B9D8DEEB3D1B}" type="slidenum">
              <a:rPr lang="en-US" smtClean="0"/>
              <a:pPr/>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1938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SzPct val="87000"/>
        <a:buFontTx/>
        <a:buNone/>
        <a:defRPr sz="1800"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594360" indent="0" algn="l" defTabSz="914400" rtl="0" eaLnBrk="1" latinLnBrk="0" hangingPunct="1">
        <a:lnSpc>
          <a:spcPct val="120000"/>
        </a:lnSpc>
        <a:spcBef>
          <a:spcPts val="500"/>
        </a:spcBef>
        <a:buSzPct val="87000"/>
        <a:buFontTx/>
        <a:buNone/>
        <a:defRPr sz="1400"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if.lv/globalassets/lv/pdf/noteikumi/if-majdzivnieku-apdrosinasanas-noteikumi-20211-210927-lv.pdf"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www.balta.lv/uploads/noteikumi/majdzivnieku-apdrosinasana/majdzivnieku-apdrosinasana-130302.pdf"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CFD1D2CD-954D-4C4D-B505-05EAD159B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DA2263-04C5-2CFF-532C-5FB15A0B6650}"/>
              </a:ext>
            </a:extLst>
          </p:cNvPr>
          <p:cNvSpPr>
            <a:spLocks noGrp="1"/>
          </p:cNvSpPr>
          <p:nvPr>
            <p:ph type="ctrTitle"/>
          </p:nvPr>
        </p:nvSpPr>
        <p:spPr>
          <a:xfrm>
            <a:off x="912628" y="1371600"/>
            <a:ext cx="4666537" cy="2696866"/>
          </a:xfrm>
        </p:spPr>
        <p:txBody>
          <a:bodyPr>
            <a:normAutofit/>
          </a:bodyPr>
          <a:lstStyle/>
          <a:p>
            <a:pPr algn="ctr"/>
            <a:br>
              <a:rPr lang="en-LV" b="1" dirty="0">
                <a:latin typeface="Arial" panose="020B0604020202020204" pitchFamily="34" charset="0"/>
                <a:cs typeface="Arial" panose="020B0604020202020204" pitchFamily="34" charset="0"/>
              </a:rPr>
            </a:br>
            <a:r>
              <a:rPr lang="en-LV" sz="3600" b="1" dirty="0">
                <a:solidFill>
                  <a:schemeClr val="accent3">
                    <a:lumMod val="75000"/>
                  </a:schemeClr>
                </a:solidFill>
                <a:latin typeface="Arial" panose="020B0604020202020204" pitchFamily="34" charset="0"/>
                <a:cs typeface="Arial" panose="020B0604020202020204" pitchFamily="34" charset="0"/>
              </a:rPr>
              <a:t>MĀJDZĪVNIEKU</a:t>
            </a:r>
            <a:r>
              <a:rPr lang="en-LV" b="1" dirty="0">
                <a:latin typeface="Arial" panose="020B0604020202020204" pitchFamily="34" charset="0"/>
                <a:cs typeface="Arial" panose="020B0604020202020204" pitchFamily="34" charset="0"/>
              </a:rPr>
              <a:t> </a:t>
            </a:r>
            <a:r>
              <a:rPr lang="en-LV" sz="3600" b="1" dirty="0">
                <a:solidFill>
                  <a:schemeClr val="accent3">
                    <a:lumMod val="75000"/>
                  </a:schemeClr>
                </a:solidFill>
                <a:latin typeface="Arial" panose="020B0604020202020204" pitchFamily="34" charset="0"/>
                <a:cs typeface="Arial" panose="020B0604020202020204" pitchFamily="34" charset="0"/>
              </a:rPr>
              <a:t>APDROŠINĀŠANA</a:t>
            </a:r>
          </a:p>
        </p:txBody>
      </p:sp>
      <p:sp>
        <p:nvSpPr>
          <p:cNvPr id="3" name="Subtitle 2">
            <a:extLst>
              <a:ext uri="{FF2B5EF4-FFF2-40B4-BE49-F238E27FC236}">
                <a16:creationId xmlns:a16="http://schemas.microsoft.com/office/drawing/2014/main" id="{BEF041AB-8B8B-F11F-A3A6-12A7B36DFDE8}"/>
              </a:ext>
            </a:extLst>
          </p:cNvPr>
          <p:cNvSpPr>
            <a:spLocks noGrp="1"/>
          </p:cNvSpPr>
          <p:nvPr>
            <p:ph type="subTitle" idx="1"/>
          </p:nvPr>
        </p:nvSpPr>
        <p:spPr>
          <a:xfrm>
            <a:off x="1066166" y="4539112"/>
            <a:ext cx="4359459" cy="1287887"/>
          </a:xfrm>
        </p:spPr>
        <p:txBody>
          <a:bodyPr>
            <a:normAutofit/>
          </a:bodyPr>
          <a:lstStyle/>
          <a:p>
            <a:pPr algn="ctr"/>
            <a:r>
              <a:rPr lang="en-LV" dirty="0">
                <a:solidFill>
                  <a:schemeClr val="accent3">
                    <a:lumMod val="75000"/>
                  </a:schemeClr>
                </a:solidFill>
                <a:latin typeface="Arial" panose="020B0604020202020204" pitchFamily="34" charset="0"/>
                <a:cs typeface="Arial" panose="020B0604020202020204" pitchFamily="34" charset="0"/>
              </a:rPr>
              <a:t>PASARGĀ SEVI NO NEGAIDĪTĀM IZMAKSĀM</a:t>
            </a:r>
          </a:p>
        </p:txBody>
      </p:sp>
      <p:cxnSp>
        <p:nvCxnSpPr>
          <p:cNvPr id="1037" name="Straight Connector 1036">
            <a:extLst>
              <a:ext uri="{FF2B5EF4-FFF2-40B4-BE49-F238E27FC236}">
                <a16:creationId xmlns:a16="http://schemas.microsoft.com/office/drawing/2014/main" id="{D132AEA7-A24A-45A9-BF8F-D0AFF34DF6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4" name="Picture 3" descr="Abstract red geometric pattern">
            <a:extLst>
              <a:ext uri="{FF2B5EF4-FFF2-40B4-BE49-F238E27FC236}">
                <a16:creationId xmlns:a16="http://schemas.microsoft.com/office/drawing/2014/main" id="{0D6A1D64-5D01-9C50-B71B-2C2BB77F77E2}"/>
              </a:ext>
            </a:extLst>
          </p:cNvPr>
          <p:cNvPicPr>
            <a:picLocks noChangeAspect="1"/>
          </p:cNvPicPr>
          <p:nvPr/>
        </p:nvPicPr>
        <p:blipFill rotWithShape="1">
          <a:blip r:embed="rId2"/>
          <a:srcRect t="3365" r="-2" b="6142"/>
          <a:stretch/>
        </p:blipFill>
        <p:spPr>
          <a:xfrm>
            <a:off x="6515100" y="1"/>
            <a:ext cx="5676900" cy="3429000"/>
          </a:xfrm>
          <a:prstGeom prst="rect">
            <a:avLst/>
          </a:prstGeom>
        </p:spPr>
      </p:pic>
      <p:pic>
        <p:nvPicPr>
          <p:cNvPr id="1030" name="Picture 6" descr="Paw Print Outline Images – Browse 35,973 Stock Photos, Vectors, and Video |  Adobe Stock">
            <a:extLst>
              <a:ext uri="{FF2B5EF4-FFF2-40B4-BE49-F238E27FC236}">
                <a16:creationId xmlns:a16="http://schemas.microsoft.com/office/drawing/2014/main" id="{0958D477-8259-E389-D187-66602ACFE82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540" b="10977"/>
          <a:stretch/>
        </p:blipFill>
        <p:spPr bwMode="auto">
          <a:xfrm>
            <a:off x="6515100" y="3429000"/>
            <a:ext cx="56769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2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520777"/>
            <a:ext cx="10540313" cy="3705256"/>
          </a:xfrm>
        </p:spPr>
        <p:txBody>
          <a:bodyPr>
            <a:normAutofit/>
          </a:bodyPr>
          <a:lstStyle/>
          <a:p>
            <a:r>
              <a:rPr lang="en-LV" sz="2100" dirty="0">
                <a:latin typeface="Arial" panose="020B0604020202020204" pitchFamily="34" charset="0"/>
                <a:cs typeface="Arial" panose="020B0604020202020204" pitchFamily="34" charset="0"/>
              </a:rPr>
              <a:t>Nāve slimības vai nelaimes gadījumā: 		</a:t>
            </a:r>
          </a:p>
          <a:p>
            <a:pPr lvl="1"/>
            <a:r>
              <a:rPr lang="en-LV" sz="1900" dirty="0">
                <a:latin typeface="Arial" panose="020B0604020202020204" pitchFamily="34" charset="0"/>
                <a:cs typeface="Arial" panose="020B0604020202020204" pitchFamily="34" charset="0"/>
              </a:rPr>
              <a:t>				Super: </a:t>
            </a:r>
            <a:r>
              <a:rPr lang="en-GB" sz="1900" dirty="0" err="1">
                <a:solidFill>
                  <a:srgbClr val="00B050"/>
                </a:solidFill>
                <a:latin typeface="Arial" panose="020B0604020202020204" pitchFamily="34" charset="0"/>
                <a:cs typeface="Arial" panose="020B0604020202020204" pitchFamily="34" charset="0"/>
              </a:rPr>
              <a:t>Iekļauts</a:t>
            </a:r>
            <a:r>
              <a:rPr lang="en-GB" sz="1900" dirty="0">
                <a:solidFill>
                  <a:srgbClr val="00B050"/>
                </a:solidFill>
                <a:latin typeface="Arial" panose="020B0604020202020204" pitchFamily="34" charset="0"/>
                <a:cs typeface="Arial" panose="020B0604020202020204" pitchFamily="34" charset="0"/>
              </a:rPr>
              <a:t> </a:t>
            </a:r>
          </a:p>
          <a:p>
            <a:pPr lvl="1"/>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Pamata</a:t>
            </a:r>
            <a:r>
              <a:rPr lang="en-GB" sz="1900" dirty="0">
                <a:latin typeface="Arial" panose="020B0604020202020204" pitchFamily="34" charset="0"/>
                <a:cs typeface="Arial" panose="020B0604020202020204" pitchFamily="34" charset="0"/>
              </a:rPr>
              <a:t>: </a:t>
            </a:r>
            <a:r>
              <a:rPr lang="en-GB" sz="1900" dirty="0" err="1">
                <a:solidFill>
                  <a:srgbClr val="00B050"/>
                </a:solidFill>
                <a:latin typeface="Arial" panose="020B0604020202020204" pitchFamily="34" charset="0"/>
                <a:cs typeface="Arial" panose="020B0604020202020204" pitchFamily="34" charset="0"/>
              </a:rPr>
              <a:t>Iekļauts</a:t>
            </a:r>
            <a:endParaRPr lang="en-GB" sz="1900" dirty="0">
              <a:solidFill>
                <a:srgbClr val="00B050"/>
              </a:solidFill>
              <a:latin typeface="Arial" panose="020B0604020202020204" pitchFamily="34" charset="0"/>
              <a:cs typeface="Arial" panose="020B0604020202020204" pitchFamily="34" charset="0"/>
            </a:endParaRPr>
          </a:p>
          <a:p>
            <a:pPr lvl="1"/>
            <a:r>
              <a:rPr lang="en-GB" sz="1900" dirty="0">
                <a:latin typeface="Arial" panose="020B0604020202020204" pitchFamily="34" charset="0"/>
                <a:cs typeface="Arial" panose="020B0604020202020204" pitchFamily="34" charset="0"/>
              </a:rPr>
              <a:t>				Mini: </a:t>
            </a:r>
            <a:r>
              <a:rPr lang="en-GB" sz="1900" dirty="0">
                <a:solidFill>
                  <a:srgbClr val="FF0000"/>
                </a:solidFill>
                <a:latin typeface="Arial" panose="020B0604020202020204" pitchFamily="34" charset="0"/>
                <a:cs typeface="Arial" panose="020B0604020202020204" pitchFamily="34" charset="0"/>
              </a:rPr>
              <a:t>Nav </a:t>
            </a:r>
            <a:r>
              <a:rPr lang="en-GB" sz="1900" dirty="0" err="1">
                <a:solidFill>
                  <a:srgbClr val="FF0000"/>
                </a:solidFill>
                <a:latin typeface="Arial" panose="020B0604020202020204" pitchFamily="34" charset="0"/>
                <a:cs typeface="Arial" panose="020B0604020202020204" pitchFamily="34" charset="0"/>
              </a:rPr>
              <a:t>iekļauts</a:t>
            </a:r>
            <a:endParaRPr lang="en-GB" sz="1900" dirty="0">
              <a:solidFill>
                <a:srgbClr val="FF0000"/>
              </a:solidFill>
              <a:latin typeface="Arial" panose="020B0604020202020204" pitchFamily="34" charset="0"/>
              <a:cs typeface="Arial" panose="020B0604020202020204" pitchFamily="34" charset="0"/>
            </a:endParaRPr>
          </a:p>
          <a:p>
            <a:pPr lvl="1"/>
            <a:endParaRPr lang="en-GB" sz="1900" dirty="0">
              <a:solidFill>
                <a:srgbClr val="FF0000"/>
              </a:solidFill>
              <a:latin typeface="Arial" panose="020B0604020202020204" pitchFamily="34" charset="0"/>
              <a:cs typeface="Arial" panose="020B0604020202020204" pitchFamily="34" charset="0"/>
            </a:endParaRPr>
          </a:p>
          <a:p>
            <a:pPr lvl="1"/>
            <a:r>
              <a:rPr lang="lv-LV" sz="1800" b="1" i="0" dirty="0">
                <a:solidFill>
                  <a:srgbClr val="00B050"/>
                </a:solidFill>
                <a:effectLst/>
                <a:latin typeface="Arial" panose="020B0604020202020204" pitchFamily="34" charset="0"/>
                <a:cs typeface="Arial" panose="020B0604020202020204" pitchFamily="34" charset="0"/>
              </a:rPr>
              <a:t>Atlīdzina</a:t>
            </a:r>
            <a:r>
              <a:rPr lang="lv-LV" b="0" i="0" dirty="0">
                <a:solidFill>
                  <a:srgbClr val="00B050"/>
                </a:solidFill>
                <a:effectLst/>
                <a:latin typeface="Arial" panose="020B0604020202020204" pitchFamily="34" charset="0"/>
                <a:cs typeface="Arial" panose="020B0604020202020204" pitchFamily="34" charset="0"/>
              </a:rPr>
              <a:t> </a:t>
            </a:r>
            <a:r>
              <a:rPr lang="lv-LV" b="0" i="0" dirty="0">
                <a:solidFill>
                  <a:srgbClr val="331E11"/>
                </a:solidFill>
                <a:effectLst/>
                <a:latin typeface="Arial" panose="020B0604020202020204" pitchFamily="34" charset="0"/>
                <a:cs typeface="Arial" panose="020B0604020202020204" pitchFamily="34" charset="0"/>
              </a:rPr>
              <a:t>mājdzīvnieka polisē norādīto vērtību, ja nelaimes gadījuma dēļ ir iestājusies mājdzīvnieka nāve (tajā skaitā, ja vetārsts iesaka veikt eitanāziju).</a:t>
            </a:r>
            <a:endParaRPr lang="lv-LV" b="0" i="0" dirty="0">
              <a:solidFill>
                <a:srgbClr val="00B050"/>
              </a:solidFill>
              <a:effectLst/>
              <a:latin typeface="Arial" panose="020B0604020202020204" pitchFamily="34" charset="0"/>
              <a:cs typeface="Arial" panose="020B0604020202020204" pitchFamily="34" charset="0"/>
            </a:endParaRPr>
          </a:p>
          <a:p>
            <a:pPr marL="0" indent="0">
              <a:buNone/>
            </a:pPr>
            <a:endParaRPr lang="en-LV"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C75F769-557A-C39A-510F-9A2C7D339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01756" y="631967"/>
            <a:ext cx="1452957" cy="143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00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520777"/>
            <a:ext cx="10540313" cy="3705256"/>
          </a:xfrm>
        </p:spPr>
        <p:txBody>
          <a:bodyPr>
            <a:normAutofit/>
          </a:bodyPr>
          <a:lstStyle/>
          <a:p>
            <a:r>
              <a:rPr lang="en-LV" sz="2100" dirty="0">
                <a:latin typeface="Arial" panose="020B0604020202020204" pitchFamily="34" charset="0"/>
                <a:cs typeface="Arial" panose="020B0604020202020204" pitchFamily="34" charset="0"/>
              </a:rPr>
              <a:t>Zādzība, nolaupīšana vai pazušana: 		</a:t>
            </a:r>
          </a:p>
          <a:p>
            <a:pPr lvl="1"/>
            <a:r>
              <a:rPr lang="en-LV" sz="1900" dirty="0">
                <a:latin typeface="Arial" panose="020B0604020202020204" pitchFamily="34" charset="0"/>
                <a:cs typeface="Arial" panose="020B0604020202020204" pitchFamily="34" charset="0"/>
              </a:rPr>
              <a:t>				Super: </a:t>
            </a:r>
            <a:r>
              <a:rPr lang="en-GB" sz="1900" dirty="0" err="1">
                <a:solidFill>
                  <a:srgbClr val="00B050"/>
                </a:solidFill>
                <a:latin typeface="Arial" panose="020B0604020202020204" pitchFamily="34" charset="0"/>
                <a:cs typeface="Arial" panose="020B0604020202020204" pitchFamily="34" charset="0"/>
              </a:rPr>
              <a:t>Iekļauts</a:t>
            </a:r>
            <a:r>
              <a:rPr lang="en-GB" sz="1900" dirty="0">
                <a:solidFill>
                  <a:srgbClr val="00B050"/>
                </a:solidFill>
                <a:latin typeface="Arial" panose="020B0604020202020204" pitchFamily="34" charset="0"/>
                <a:cs typeface="Arial" panose="020B0604020202020204" pitchFamily="34" charset="0"/>
              </a:rPr>
              <a:t> </a:t>
            </a:r>
          </a:p>
          <a:p>
            <a:pPr lvl="1"/>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Pamata</a:t>
            </a:r>
            <a:r>
              <a:rPr lang="en-GB" sz="1900" dirty="0">
                <a:latin typeface="Arial" panose="020B0604020202020204" pitchFamily="34" charset="0"/>
                <a:cs typeface="Arial" panose="020B0604020202020204" pitchFamily="34" charset="0"/>
              </a:rPr>
              <a:t>: </a:t>
            </a:r>
            <a:r>
              <a:rPr lang="en-GB" sz="1900" dirty="0" err="1">
                <a:solidFill>
                  <a:srgbClr val="00B050"/>
                </a:solidFill>
                <a:latin typeface="Arial" panose="020B0604020202020204" pitchFamily="34" charset="0"/>
                <a:cs typeface="Arial" panose="020B0604020202020204" pitchFamily="34" charset="0"/>
              </a:rPr>
              <a:t>Iekļauts</a:t>
            </a:r>
            <a:endParaRPr lang="en-GB" sz="1900" dirty="0">
              <a:solidFill>
                <a:srgbClr val="00B050"/>
              </a:solidFill>
              <a:latin typeface="Arial" panose="020B0604020202020204" pitchFamily="34" charset="0"/>
              <a:cs typeface="Arial" panose="020B0604020202020204" pitchFamily="34" charset="0"/>
            </a:endParaRPr>
          </a:p>
          <a:p>
            <a:pPr lvl="1"/>
            <a:r>
              <a:rPr lang="en-GB" sz="1900" dirty="0">
                <a:latin typeface="Arial" panose="020B0604020202020204" pitchFamily="34" charset="0"/>
                <a:cs typeface="Arial" panose="020B0604020202020204" pitchFamily="34" charset="0"/>
              </a:rPr>
              <a:t>				Mini: </a:t>
            </a:r>
            <a:r>
              <a:rPr lang="en-GB" sz="1900" dirty="0">
                <a:solidFill>
                  <a:srgbClr val="FF0000"/>
                </a:solidFill>
                <a:latin typeface="Arial" panose="020B0604020202020204" pitchFamily="34" charset="0"/>
                <a:cs typeface="Arial" panose="020B0604020202020204" pitchFamily="34" charset="0"/>
              </a:rPr>
              <a:t>Nav </a:t>
            </a:r>
            <a:r>
              <a:rPr lang="en-GB" sz="1900" dirty="0" err="1">
                <a:solidFill>
                  <a:srgbClr val="FF0000"/>
                </a:solidFill>
                <a:latin typeface="Arial" panose="020B0604020202020204" pitchFamily="34" charset="0"/>
                <a:cs typeface="Arial" panose="020B0604020202020204" pitchFamily="34" charset="0"/>
              </a:rPr>
              <a:t>iekļauts</a:t>
            </a:r>
            <a:endParaRPr lang="en-GB" sz="1900" dirty="0">
              <a:solidFill>
                <a:srgbClr val="FF0000"/>
              </a:solidFill>
              <a:latin typeface="Arial" panose="020B0604020202020204" pitchFamily="34" charset="0"/>
              <a:cs typeface="Arial" panose="020B0604020202020204" pitchFamily="34" charset="0"/>
            </a:endParaRPr>
          </a:p>
          <a:p>
            <a:pPr lvl="1"/>
            <a:endParaRPr lang="en-GB" sz="1900" dirty="0">
              <a:solidFill>
                <a:srgbClr val="FF0000"/>
              </a:solidFill>
              <a:latin typeface="Arial" panose="020B0604020202020204" pitchFamily="34" charset="0"/>
              <a:cs typeface="Arial" panose="020B0604020202020204" pitchFamily="34" charset="0"/>
            </a:endParaRPr>
          </a:p>
          <a:p>
            <a:pPr lvl="1"/>
            <a:r>
              <a:rPr lang="lv-LV" sz="1800" b="1" i="0" dirty="0">
                <a:solidFill>
                  <a:srgbClr val="00B050"/>
                </a:solidFill>
                <a:effectLst/>
                <a:latin typeface="Arial" panose="020B0604020202020204" pitchFamily="34" charset="0"/>
                <a:cs typeface="Arial" panose="020B0604020202020204" pitchFamily="34" charset="0"/>
              </a:rPr>
              <a:t>Atlīdzina</a:t>
            </a:r>
            <a:r>
              <a:rPr lang="lv-LV" b="0" i="0" dirty="0">
                <a:solidFill>
                  <a:srgbClr val="00B050"/>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mājdzīvnieka</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polisē</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norādīto</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vērtību</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ja</a:t>
            </a:r>
            <a:r>
              <a:rPr lang="en-GB" b="0" i="0" dirty="0">
                <a:solidFill>
                  <a:srgbClr val="331E11"/>
                </a:solidFill>
                <a:effectLst/>
                <a:latin typeface="Arial" panose="020B0604020202020204" pitchFamily="34" charset="0"/>
                <a:cs typeface="Arial" panose="020B0604020202020204" pitchFamily="34" charset="0"/>
              </a:rPr>
              <a:t> 90 </a:t>
            </a:r>
            <a:r>
              <a:rPr lang="en-GB" b="0" i="0" dirty="0" err="1">
                <a:solidFill>
                  <a:srgbClr val="331E11"/>
                </a:solidFill>
                <a:effectLst/>
                <a:latin typeface="Arial" panose="020B0604020202020204" pitchFamily="34" charset="0"/>
                <a:cs typeface="Arial" panose="020B0604020202020204" pitchFamily="34" charset="0"/>
              </a:rPr>
              <a:t>dienu</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laikā</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kopš</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pazušanas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dzīvnieks</a:t>
            </a:r>
            <a:r>
              <a:rPr lang="en-GB" b="0" i="0" dirty="0">
                <a:solidFill>
                  <a:srgbClr val="331E11"/>
                </a:solidFill>
                <a:effectLst/>
                <a:latin typeface="Arial" panose="020B0604020202020204" pitchFamily="34" charset="0"/>
                <a:cs typeface="Arial" panose="020B0604020202020204" pitchFamily="34" charset="0"/>
              </a:rPr>
              <a:t> nav </a:t>
            </a:r>
            <a:r>
              <a:rPr lang="en-GB" b="0" i="0" dirty="0" err="1">
                <a:solidFill>
                  <a:srgbClr val="331E11"/>
                </a:solidFill>
                <a:effectLst/>
                <a:latin typeface="Arial" panose="020B0604020202020204" pitchFamily="34" charset="0"/>
                <a:cs typeface="Arial" panose="020B0604020202020204" pitchFamily="34" charset="0"/>
              </a:rPr>
              <a:t>atradies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Papildus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atlīdzina</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izmaksas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mājdzīvnieka</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atradējam</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vai</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patversmei</a:t>
            </a:r>
            <a:r>
              <a:rPr lang="en-GB" b="0" i="0" dirty="0">
                <a:solidFill>
                  <a:srgbClr val="331E11"/>
                </a:solidFill>
                <a:effectLst/>
                <a:latin typeface="Arial" panose="020B0604020202020204" pitchFamily="34" charset="0"/>
                <a:cs typeface="Arial" panose="020B0604020202020204" pitchFamily="34" charset="0"/>
              </a:rPr>
              <a:t> par </a:t>
            </a:r>
            <a:r>
              <a:rPr lang="en-GB" b="0" i="0" dirty="0" err="1">
                <a:solidFill>
                  <a:srgbClr val="331E11"/>
                </a:solidFill>
                <a:effectLst/>
                <a:latin typeface="Arial" panose="020B0604020202020204" pitchFamily="34" charset="0"/>
                <a:cs typeface="Arial" panose="020B0604020202020204" pitchFamily="34" charset="0"/>
              </a:rPr>
              <a:t>dzīvnieka</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atrašanu</a:t>
            </a:r>
            <a:r>
              <a:rPr lang="en-GB" b="0" i="0" dirty="0">
                <a:solidFill>
                  <a:srgbClr val="331E11"/>
                </a:solidFill>
                <a:effectLst/>
                <a:latin typeface="Arial" panose="020B0604020202020204" pitchFamily="34" charset="0"/>
                <a:cs typeface="Arial" panose="020B0604020202020204" pitchFamily="34" charset="0"/>
              </a:rPr>
              <a:t> un </a:t>
            </a:r>
            <a:r>
              <a:rPr lang="en-GB" b="0" i="0" dirty="0" err="1">
                <a:solidFill>
                  <a:srgbClr val="331E11"/>
                </a:solidFill>
                <a:effectLst/>
                <a:latin typeface="Arial" panose="020B0604020202020204" pitchFamily="34" charset="0"/>
                <a:cs typeface="Arial" panose="020B0604020202020204" pitchFamily="34" charset="0"/>
              </a:rPr>
              <a:t>uzturēšanu</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piemēram</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barošanu</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līdz</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brīdim</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kad</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dzīvnieks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tiks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nodots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saimniekam</a:t>
            </a:r>
            <a:r>
              <a:rPr lang="en-GB" b="0" i="0" dirty="0">
                <a:solidFill>
                  <a:srgbClr val="331E11"/>
                </a:solidFill>
                <a:effectLst/>
                <a:latin typeface="Arial" panose="020B0604020202020204" pitchFamily="34" charset="0"/>
                <a:cs typeface="Arial" panose="020B0604020202020204" pitchFamily="34" charset="0"/>
              </a:rPr>
              <a:t>.</a:t>
            </a:r>
            <a:endParaRPr lang="en-LV"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C75F769-557A-C39A-510F-9A2C7D339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01756" y="631967"/>
            <a:ext cx="1452957" cy="143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8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520777"/>
            <a:ext cx="10540313" cy="3705256"/>
          </a:xfrm>
        </p:spPr>
        <p:txBody>
          <a:bodyPr>
            <a:normAutofit fontScale="92500" lnSpcReduction="10000"/>
          </a:bodyPr>
          <a:lstStyle/>
          <a:p>
            <a:r>
              <a:rPr lang="en-LV" sz="2100" dirty="0">
                <a:latin typeface="Arial" panose="020B0604020202020204" pitchFamily="34" charset="0"/>
                <a:cs typeface="Arial" panose="020B0604020202020204" pitchFamily="34" charset="0"/>
              </a:rPr>
              <a:t>Ceļojuma atcelšanas izmaksas </a:t>
            </a:r>
            <a:br>
              <a:rPr lang="en-LV" sz="2100" dirty="0">
                <a:latin typeface="Arial" panose="020B0604020202020204" pitchFamily="34" charset="0"/>
                <a:cs typeface="Arial" panose="020B0604020202020204" pitchFamily="34" charset="0"/>
              </a:rPr>
            </a:br>
            <a:r>
              <a:rPr lang="en-LV" sz="2100" dirty="0">
                <a:latin typeface="Arial" panose="020B0604020202020204" pitchFamily="34" charset="0"/>
                <a:cs typeface="Arial" panose="020B0604020202020204" pitchFamily="34" charset="0"/>
              </a:rPr>
              <a:t>mājdzīvnieka slimības vai traumas dēļ: 	</a:t>
            </a:r>
          </a:p>
          <a:p>
            <a:pPr lvl="1" algn="just"/>
            <a:r>
              <a:rPr lang="en-LV" sz="1900" dirty="0">
                <a:latin typeface="Arial" panose="020B0604020202020204" pitchFamily="34" charset="0"/>
                <a:cs typeface="Arial" panose="020B0604020202020204" pitchFamily="34" charset="0"/>
              </a:rPr>
              <a:t>						Super: </a:t>
            </a:r>
            <a:r>
              <a:rPr lang="en-GB" sz="1900" dirty="0" err="1">
                <a:solidFill>
                  <a:srgbClr val="00B050"/>
                </a:solidFill>
                <a:latin typeface="Arial" panose="020B0604020202020204" pitchFamily="34" charset="0"/>
                <a:cs typeface="Arial" panose="020B0604020202020204" pitchFamily="34" charset="0"/>
              </a:rPr>
              <a:t>Iekļauts</a:t>
            </a:r>
            <a:r>
              <a:rPr lang="en-GB" sz="1900" dirty="0">
                <a:solidFill>
                  <a:srgbClr val="00B050"/>
                </a:solidFill>
                <a:latin typeface="Arial" panose="020B0604020202020204" pitchFamily="34" charset="0"/>
                <a:cs typeface="Arial" panose="020B0604020202020204" pitchFamily="34" charset="0"/>
              </a:rPr>
              <a:t> </a:t>
            </a:r>
          </a:p>
          <a:p>
            <a:pPr lvl="1" algn="just"/>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Pamata</a:t>
            </a:r>
            <a:r>
              <a:rPr lang="en-GB" sz="1900" dirty="0">
                <a:latin typeface="Arial" panose="020B0604020202020204" pitchFamily="34" charset="0"/>
                <a:cs typeface="Arial" panose="020B0604020202020204" pitchFamily="34" charset="0"/>
              </a:rPr>
              <a:t>: </a:t>
            </a:r>
            <a:r>
              <a:rPr lang="en-GB" sz="1900" dirty="0" err="1">
                <a:solidFill>
                  <a:srgbClr val="00B050"/>
                </a:solidFill>
                <a:latin typeface="Arial" panose="020B0604020202020204" pitchFamily="34" charset="0"/>
                <a:cs typeface="Arial" panose="020B0604020202020204" pitchFamily="34" charset="0"/>
              </a:rPr>
              <a:t>Iekļauts</a:t>
            </a:r>
            <a:endParaRPr lang="en-GB" sz="1900" dirty="0">
              <a:solidFill>
                <a:srgbClr val="00B050"/>
              </a:solidFill>
              <a:latin typeface="Arial" panose="020B0604020202020204" pitchFamily="34" charset="0"/>
              <a:cs typeface="Arial" panose="020B0604020202020204" pitchFamily="34" charset="0"/>
            </a:endParaRPr>
          </a:p>
          <a:p>
            <a:pPr lvl="1" algn="just"/>
            <a:r>
              <a:rPr lang="en-GB" sz="1900" dirty="0">
                <a:latin typeface="Arial" panose="020B0604020202020204" pitchFamily="34" charset="0"/>
                <a:cs typeface="Arial" panose="020B0604020202020204" pitchFamily="34" charset="0"/>
              </a:rPr>
              <a:t>						Mini: </a:t>
            </a:r>
            <a:r>
              <a:rPr lang="en-GB" sz="1900" dirty="0">
                <a:solidFill>
                  <a:srgbClr val="FF0000"/>
                </a:solidFill>
                <a:latin typeface="Arial" panose="020B0604020202020204" pitchFamily="34" charset="0"/>
                <a:cs typeface="Arial" panose="020B0604020202020204" pitchFamily="34" charset="0"/>
              </a:rPr>
              <a:t>Nav </a:t>
            </a:r>
            <a:r>
              <a:rPr lang="en-GB" sz="1900" dirty="0" err="1">
                <a:solidFill>
                  <a:srgbClr val="FF0000"/>
                </a:solidFill>
                <a:latin typeface="Arial" panose="020B0604020202020204" pitchFamily="34" charset="0"/>
                <a:cs typeface="Arial" panose="020B0604020202020204" pitchFamily="34" charset="0"/>
              </a:rPr>
              <a:t>iekļauts</a:t>
            </a:r>
            <a:endParaRPr lang="en-GB" sz="1900" dirty="0">
              <a:solidFill>
                <a:srgbClr val="FF0000"/>
              </a:solidFill>
              <a:latin typeface="Arial" panose="020B0604020202020204" pitchFamily="34" charset="0"/>
              <a:cs typeface="Arial" panose="020B0604020202020204" pitchFamily="34" charset="0"/>
            </a:endParaRPr>
          </a:p>
          <a:p>
            <a:pPr lvl="1" algn="just"/>
            <a:endParaRPr lang="en-GB" sz="1900" dirty="0">
              <a:solidFill>
                <a:srgbClr val="FF0000"/>
              </a:solidFill>
              <a:latin typeface="Arial" panose="020B0604020202020204" pitchFamily="34" charset="0"/>
              <a:cs typeface="Arial" panose="020B0604020202020204" pitchFamily="34" charset="0"/>
            </a:endParaRPr>
          </a:p>
          <a:p>
            <a:pPr lvl="1" algn="just"/>
            <a:r>
              <a:rPr lang="lv-LV" sz="1800" b="1" i="0" dirty="0">
                <a:solidFill>
                  <a:srgbClr val="00B050"/>
                </a:solidFill>
                <a:effectLst/>
                <a:latin typeface="Arial" panose="020B0604020202020204" pitchFamily="34" charset="0"/>
                <a:cs typeface="Arial" panose="020B0604020202020204" pitchFamily="34" charset="0"/>
              </a:rPr>
              <a:t>Atlīdzina</a:t>
            </a:r>
            <a:r>
              <a:rPr lang="lv-LV" b="0" i="0" dirty="0">
                <a:solidFill>
                  <a:srgbClr val="00B050"/>
                </a:solidFill>
                <a:effectLst/>
                <a:latin typeface="Arial" panose="020B0604020202020204" pitchFamily="34" charset="0"/>
                <a:cs typeface="Arial" panose="020B0604020202020204" pitchFamily="34" charset="0"/>
              </a:rPr>
              <a:t> </a:t>
            </a:r>
            <a:r>
              <a:rPr lang="lv-LV" b="0" i="0" dirty="0">
                <a:solidFill>
                  <a:srgbClr val="331E11"/>
                </a:solidFill>
                <a:effectLst/>
                <a:latin typeface="Arial" panose="020B0604020202020204" pitchFamily="34" charset="0"/>
                <a:cs typeface="Arial" panose="020B0604020202020204" pitchFamily="34" charset="0"/>
              </a:rPr>
              <a:t>zaudējumus, kas radušies saistībā ar ceļojuma atcelšanu vai pārtraukšanu, ja pēkšņas slimības vai nelaimes gadījuma dēļ mājdzīvnieka dzīvībai draud nopietnas briesmas, kuru dēļ mājdzīvnieka īpašnieks ir spiests atcelt ceļojumu vai atgriezties no tā agrāk. </a:t>
            </a:r>
            <a:br>
              <a:rPr lang="lv-LV" b="0" i="0" dirty="0">
                <a:solidFill>
                  <a:srgbClr val="331E11"/>
                </a:solidFill>
                <a:effectLst/>
                <a:latin typeface="Arial" panose="020B0604020202020204" pitchFamily="34" charset="0"/>
                <a:cs typeface="Arial" panose="020B0604020202020204" pitchFamily="34" charset="0"/>
              </a:rPr>
            </a:br>
            <a:r>
              <a:rPr lang="lv-LV" b="0" i="0" dirty="0">
                <a:solidFill>
                  <a:srgbClr val="331E11"/>
                </a:solidFill>
                <a:effectLst/>
                <a:latin typeface="Arial" panose="020B0604020202020204" pitchFamily="34" charset="0"/>
                <a:cs typeface="Arial" panose="020B0604020202020204" pitchFamily="34" charset="0"/>
              </a:rPr>
              <a:t>Atlīdzina ar ceļojumu saistītās neizmantotās un neatgūstamās transporta un naktsmītņu izmaksas, piemēram, lidmašīnas biļetes un maksu par viesnīcu.</a:t>
            </a:r>
            <a:endParaRPr lang="en-LV"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C75F769-557A-C39A-510F-9A2C7D339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01756" y="631967"/>
            <a:ext cx="1452957" cy="143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794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520777"/>
            <a:ext cx="10540313" cy="3705256"/>
          </a:xfrm>
        </p:spPr>
        <p:txBody>
          <a:bodyPr>
            <a:normAutofit/>
          </a:bodyPr>
          <a:lstStyle/>
          <a:p>
            <a:r>
              <a:rPr lang="en-LV" sz="2100" dirty="0">
                <a:latin typeface="Arial" panose="020B0604020202020204" pitchFamily="34" charset="0"/>
                <a:cs typeface="Arial" panose="020B0604020202020204" pitchFamily="34" charset="0"/>
              </a:rPr>
              <a:t>Medību vai dienesta suņu prasmju zudums: 		</a:t>
            </a:r>
          </a:p>
          <a:p>
            <a:pPr lvl="1"/>
            <a:r>
              <a:rPr lang="en-LV" sz="1900" dirty="0">
                <a:latin typeface="Arial" panose="020B0604020202020204" pitchFamily="34" charset="0"/>
                <a:cs typeface="Arial" panose="020B0604020202020204" pitchFamily="34" charset="0"/>
              </a:rPr>
              <a:t>						Super: </a:t>
            </a:r>
            <a:r>
              <a:rPr lang="en-GB" sz="1900" dirty="0" err="1">
                <a:solidFill>
                  <a:srgbClr val="00B050"/>
                </a:solidFill>
                <a:latin typeface="Arial" panose="020B0604020202020204" pitchFamily="34" charset="0"/>
                <a:cs typeface="Arial" panose="020B0604020202020204" pitchFamily="34" charset="0"/>
              </a:rPr>
              <a:t>Iekļauts</a:t>
            </a:r>
            <a:r>
              <a:rPr lang="en-GB" sz="1900" dirty="0">
                <a:solidFill>
                  <a:srgbClr val="00B050"/>
                </a:solidFill>
                <a:latin typeface="Arial" panose="020B0604020202020204" pitchFamily="34" charset="0"/>
                <a:cs typeface="Arial" panose="020B0604020202020204" pitchFamily="34" charset="0"/>
              </a:rPr>
              <a:t> </a:t>
            </a:r>
          </a:p>
          <a:p>
            <a:pPr lvl="1"/>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Pamata</a:t>
            </a:r>
            <a:r>
              <a:rPr lang="en-GB" sz="1900" dirty="0">
                <a:latin typeface="Arial" panose="020B0604020202020204" pitchFamily="34" charset="0"/>
                <a:cs typeface="Arial" panose="020B0604020202020204" pitchFamily="34" charset="0"/>
              </a:rPr>
              <a:t>: </a:t>
            </a:r>
            <a:r>
              <a:rPr lang="en-GB" sz="1900" dirty="0" err="1">
                <a:solidFill>
                  <a:srgbClr val="00B050"/>
                </a:solidFill>
                <a:latin typeface="Arial" panose="020B0604020202020204" pitchFamily="34" charset="0"/>
                <a:cs typeface="Arial" panose="020B0604020202020204" pitchFamily="34" charset="0"/>
              </a:rPr>
              <a:t>Iekļauts</a:t>
            </a:r>
            <a:endParaRPr lang="en-GB" sz="1900" dirty="0">
              <a:solidFill>
                <a:srgbClr val="00B050"/>
              </a:solidFill>
              <a:latin typeface="Arial" panose="020B0604020202020204" pitchFamily="34" charset="0"/>
              <a:cs typeface="Arial" panose="020B0604020202020204" pitchFamily="34" charset="0"/>
            </a:endParaRPr>
          </a:p>
          <a:p>
            <a:pPr lvl="1"/>
            <a:r>
              <a:rPr lang="en-GB" sz="1900" dirty="0">
                <a:latin typeface="Arial" panose="020B0604020202020204" pitchFamily="34" charset="0"/>
                <a:cs typeface="Arial" panose="020B0604020202020204" pitchFamily="34" charset="0"/>
              </a:rPr>
              <a:t>						Mini: </a:t>
            </a:r>
            <a:r>
              <a:rPr lang="en-GB" sz="1900" dirty="0">
                <a:solidFill>
                  <a:srgbClr val="FF0000"/>
                </a:solidFill>
                <a:latin typeface="Arial" panose="020B0604020202020204" pitchFamily="34" charset="0"/>
                <a:cs typeface="Arial" panose="020B0604020202020204" pitchFamily="34" charset="0"/>
              </a:rPr>
              <a:t>Nav </a:t>
            </a:r>
            <a:r>
              <a:rPr lang="en-GB" sz="1900" dirty="0" err="1">
                <a:solidFill>
                  <a:srgbClr val="FF0000"/>
                </a:solidFill>
                <a:latin typeface="Arial" panose="020B0604020202020204" pitchFamily="34" charset="0"/>
                <a:cs typeface="Arial" panose="020B0604020202020204" pitchFamily="34" charset="0"/>
              </a:rPr>
              <a:t>iekļauts</a:t>
            </a:r>
            <a:endParaRPr lang="en-GB" sz="1900" dirty="0">
              <a:solidFill>
                <a:srgbClr val="FF0000"/>
              </a:solidFill>
              <a:latin typeface="Arial" panose="020B0604020202020204" pitchFamily="34" charset="0"/>
              <a:cs typeface="Arial" panose="020B0604020202020204" pitchFamily="34" charset="0"/>
            </a:endParaRPr>
          </a:p>
          <a:p>
            <a:pPr lvl="1"/>
            <a:r>
              <a:rPr lang="lv-LV" sz="1800" b="1" i="0" dirty="0">
                <a:solidFill>
                  <a:srgbClr val="00B050"/>
                </a:solidFill>
                <a:effectLst/>
                <a:latin typeface="Arial" panose="020B0604020202020204" pitchFamily="34" charset="0"/>
                <a:cs typeface="Arial" panose="020B0604020202020204" pitchFamily="34" charset="0"/>
              </a:rPr>
              <a:t>Atlīdzina.</a:t>
            </a:r>
            <a:r>
              <a:rPr lang="lv-LV" b="0" i="0" dirty="0">
                <a:solidFill>
                  <a:srgbClr val="00B050"/>
                </a:solidFill>
                <a:effectLst/>
                <a:latin typeface="Arial" panose="020B0604020202020204" pitchFamily="34" charset="0"/>
                <a:cs typeface="Arial" panose="020B0604020202020204" pitchFamily="34" charset="0"/>
              </a:rPr>
              <a:t> </a:t>
            </a:r>
            <a:r>
              <a:rPr lang="lv-LV" b="0" i="0" dirty="0">
                <a:solidFill>
                  <a:srgbClr val="331E11"/>
                </a:solidFill>
                <a:effectLst/>
                <a:latin typeface="If Sans"/>
              </a:rPr>
              <a:t>Ja suns ir apmācīts kā medību, neredzīgā pavadoņa vai dienesta suns, tad šo prasmju zuduma gadījumā izmaksā atlīdzību 50% apmērā no apdrošinājuma summas.</a:t>
            </a:r>
            <a:endParaRPr lang="en-LV"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C75F769-557A-C39A-510F-9A2C7D339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01756" y="631967"/>
            <a:ext cx="1452957" cy="143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630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520777"/>
            <a:ext cx="10540313" cy="3705256"/>
          </a:xfrm>
        </p:spPr>
        <p:txBody>
          <a:bodyPr>
            <a:normAutofit/>
          </a:bodyPr>
          <a:lstStyle/>
          <a:p>
            <a:r>
              <a:rPr lang="en-LV" sz="2100" dirty="0">
                <a:latin typeface="Arial" panose="020B0604020202020204" pitchFamily="34" charset="0"/>
                <a:cs typeface="Arial" panose="020B0604020202020204" pitchFamily="34" charset="0"/>
              </a:rPr>
              <a:t>Polises darbības teritorija: 		</a:t>
            </a:r>
          </a:p>
          <a:p>
            <a:pPr lvl="1"/>
            <a:r>
              <a:rPr lang="en-LV" sz="1900" dirty="0">
                <a:latin typeface="Arial" panose="020B0604020202020204" pitchFamily="34" charset="0"/>
                <a:cs typeface="Arial" panose="020B0604020202020204" pitchFamily="34" charset="0"/>
              </a:rPr>
              <a:t>						Super: </a:t>
            </a:r>
            <a:r>
              <a:rPr lang="en-GB" sz="1900" dirty="0" err="1">
                <a:latin typeface="Arial" panose="020B0604020202020204" pitchFamily="34" charset="0"/>
                <a:cs typeface="Arial" panose="020B0604020202020204" pitchFamily="34" charset="0"/>
              </a:rPr>
              <a:t>Eiropas</a:t>
            </a:r>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Savienība</a:t>
            </a:r>
            <a:endParaRPr lang="en-GB" sz="1900" dirty="0">
              <a:latin typeface="Arial" panose="020B0604020202020204" pitchFamily="34" charset="0"/>
              <a:cs typeface="Arial" panose="020B0604020202020204" pitchFamily="34" charset="0"/>
            </a:endParaRPr>
          </a:p>
          <a:p>
            <a:pPr lvl="1"/>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Pamata</a:t>
            </a:r>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Baltijas</a:t>
            </a:r>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valstis</a:t>
            </a:r>
            <a:r>
              <a:rPr lang="en-GB" sz="1900" dirty="0">
                <a:latin typeface="Arial" panose="020B0604020202020204" pitchFamily="34" charset="0"/>
                <a:cs typeface="Arial" panose="020B0604020202020204" pitchFamily="34" charset="0"/>
              </a:rPr>
              <a:t> </a:t>
            </a:r>
          </a:p>
          <a:p>
            <a:pPr lvl="1"/>
            <a:r>
              <a:rPr lang="en-GB" sz="1900" dirty="0">
                <a:latin typeface="Arial" panose="020B0604020202020204" pitchFamily="34" charset="0"/>
                <a:cs typeface="Arial" panose="020B0604020202020204" pitchFamily="34" charset="0"/>
              </a:rPr>
              <a:t>						Mini: </a:t>
            </a:r>
            <a:r>
              <a:rPr lang="en-GB" sz="1900" dirty="0" err="1">
                <a:latin typeface="Arial" panose="020B0604020202020204" pitchFamily="34" charset="0"/>
                <a:cs typeface="Arial" panose="020B0604020202020204" pitchFamily="34" charset="0"/>
              </a:rPr>
              <a:t>Latvija</a:t>
            </a:r>
            <a:endParaRPr lang="en-GB" sz="1900" dirty="0">
              <a:latin typeface="Arial" panose="020B0604020202020204" pitchFamily="34" charset="0"/>
              <a:cs typeface="Arial" panose="020B0604020202020204" pitchFamily="34" charset="0"/>
            </a:endParaRPr>
          </a:p>
          <a:p>
            <a:pPr lvl="1"/>
            <a:endParaRPr lang="en-GB" b="0" i="0" dirty="0">
              <a:solidFill>
                <a:srgbClr val="331E11"/>
              </a:solidFill>
              <a:effectLst/>
              <a:latin typeface="If Sans"/>
            </a:endParaRPr>
          </a:p>
          <a:p>
            <a:pPr lvl="1"/>
            <a:r>
              <a:rPr lang="en-GB" b="0" i="0" dirty="0" err="1">
                <a:solidFill>
                  <a:srgbClr val="331E11"/>
                </a:solidFill>
                <a:effectLst/>
                <a:latin typeface="Arial" panose="020B0604020202020204" pitchFamily="34" charset="0"/>
                <a:cs typeface="Arial" panose="020B0604020202020204" pitchFamily="34" charset="0"/>
              </a:rPr>
              <a:t>Atkarībā</a:t>
            </a:r>
            <a:r>
              <a:rPr lang="en-GB" b="0" i="0" dirty="0">
                <a:solidFill>
                  <a:srgbClr val="331E11"/>
                </a:solidFill>
                <a:effectLst/>
                <a:latin typeface="Arial" panose="020B0604020202020204" pitchFamily="34" charset="0"/>
                <a:cs typeface="Arial" panose="020B0604020202020204" pitchFamily="34" charset="0"/>
              </a:rPr>
              <a:t> no </a:t>
            </a:r>
            <a:r>
              <a:rPr lang="en-GB" b="0" i="0" dirty="0" err="1">
                <a:solidFill>
                  <a:srgbClr val="331E11"/>
                </a:solidFill>
                <a:effectLst/>
                <a:latin typeface="Arial" panose="020B0604020202020204" pitchFamily="34" charset="0"/>
                <a:cs typeface="Arial" panose="020B0604020202020204" pitchFamily="34" charset="0"/>
              </a:rPr>
              <a:t>izvēlētās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polises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veida</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mājdzīvnieka</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apdrošināšana</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būs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spēkā</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Latvijā</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Baltijas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valstīs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vai</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Eiropas</a:t>
            </a:r>
            <a:r>
              <a:rPr lang="en-GB" b="0" i="0" dirty="0">
                <a:solidFill>
                  <a:srgbClr val="331E11"/>
                </a:solidFill>
                <a:effectLst/>
                <a:latin typeface="Arial" panose="020B0604020202020204" pitchFamily="34" charset="0"/>
                <a:cs typeface="Arial" panose="020B0604020202020204" pitchFamily="34" charset="0"/>
              </a:rPr>
              <a:t> </a:t>
            </a:r>
            <a:r>
              <a:rPr lang="en-GB" b="0" i="0" dirty="0" err="1">
                <a:solidFill>
                  <a:srgbClr val="331E11"/>
                </a:solidFill>
                <a:effectLst/>
                <a:latin typeface="Arial" panose="020B0604020202020204" pitchFamily="34" charset="0"/>
                <a:cs typeface="Arial" panose="020B0604020202020204" pitchFamily="34" charset="0"/>
              </a:rPr>
              <a:t>Savienībā</a:t>
            </a:r>
            <a:r>
              <a:rPr lang="en-GB" b="0" i="0" dirty="0">
                <a:solidFill>
                  <a:srgbClr val="331E11"/>
                </a:solidFill>
                <a:effectLst/>
                <a:latin typeface="Arial" panose="020B0604020202020204" pitchFamily="34" charset="0"/>
                <a:cs typeface="Arial" panose="020B0604020202020204" pitchFamily="34" charset="0"/>
              </a:rPr>
              <a:t>.</a:t>
            </a:r>
            <a:endParaRPr lang="en-LV"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C75F769-557A-C39A-510F-9A2C7D339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01756" y="631967"/>
            <a:ext cx="1452957" cy="1431163"/>
          </a:xfrm>
          <a:prstGeom prst="rect">
            <a:avLst/>
          </a:prstGeom>
          <a:noFill/>
          <a:extLst>
            <a:ext uri="{909E8E84-426E-40DD-AFC4-6F175D3DCCD1}">
              <a14:hiddenFill xmlns:a14="http://schemas.microsoft.com/office/drawing/2010/main">
                <a:solidFill>
                  <a:srgbClr val="FFFFFF"/>
                </a:solidFill>
              </a14:hiddenFill>
            </a:ext>
          </a:extLst>
        </p:spPr>
      </p:pic>
      <p:pic>
        <p:nvPicPr>
          <p:cNvPr id="14338" name="Picture 2" descr="Eiropas karogs — Vikipēdija">
            <a:extLst>
              <a:ext uri="{FF2B5EF4-FFF2-40B4-BE49-F238E27FC236}">
                <a16:creationId xmlns:a16="http://schemas.microsoft.com/office/drawing/2014/main" id="{C604D4C7-08EA-1578-70FA-A96CCB8CE2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3686" y="997199"/>
            <a:ext cx="966523" cy="644348"/>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Laikraksts &quot;Latvietis&quot;: Baltijas ceļa 30. gadadienai">
            <a:extLst>
              <a:ext uri="{FF2B5EF4-FFF2-40B4-BE49-F238E27FC236}">
                <a16:creationId xmlns:a16="http://schemas.microsoft.com/office/drawing/2014/main" id="{FC65960E-9B24-B3F7-7EA8-534EDC5BC7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2272" y="997199"/>
            <a:ext cx="2979555" cy="633156"/>
          </a:xfrm>
          <a:prstGeom prst="rect">
            <a:avLst/>
          </a:prstGeom>
          <a:noFill/>
          <a:extLst>
            <a:ext uri="{909E8E84-426E-40DD-AFC4-6F175D3DCCD1}">
              <a14:hiddenFill xmlns:a14="http://schemas.microsoft.com/office/drawing/2010/main">
                <a:solidFill>
                  <a:srgbClr val="FFFFFF"/>
                </a:solidFill>
              </a14:hiddenFill>
            </a:ext>
          </a:extLst>
        </p:spPr>
      </p:pic>
      <p:pic>
        <p:nvPicPr>
          <p:cNvPr id="14344" name="Picture 8" descr="Latvijas valsts karogs - Nacionālā enciklopēdija">
            <a:extLst>
              <a:ext uri="{FF2B5EF4-FFF2-40B4-BE49-F238E27FC236}">
                <a16:creationId xmlns:a16="http://schemas.microsoft.com/office/drawing/2014/main" id="{954A3B37-7CAA-D145-570E-FFC5EC857D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7799430" y="997199"/>
            <a:ext cx="1266313" cy="633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53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a:xfrm>
            <a:off x="914401" y="914399"/>
            <a:ext cx="3543300" cy="4578624"/>
          </a:xfrm>
        </p:spPr>
        <p:txBody>
          <a:bodyPr anchor="b">
            <a:normAutofit/>
          </a:bodyPr>
          <a:lstStyle/>
          <a:p>
            <a:r>
              <a:rPr lang="en-LV" sz="2800" dirty="0">
                <a:latin typeface="Arial" panose="020B0604020202020204" pitchFamily="34" charset="0"/>
                <a:cs typeface="Arial" panose="020B0604020202020204" pitchFamily="34" charset="0"/>
              </a:rPr>
              <a:t>CIK LIELA APDROŠINĀŠANAS PRĒMIJA?</a:t>
            </a:r>
          </a:p>
        </p:txBody>
      </p:sp>
      <p:cxnSp>
        <p:nvCxnSpPr>
          <p:cNvPr id="11" name="Straight Connector 10">
            <a:extLst>
              <a:ext uri="{FF2B5EF4-FFF2-40B4-BE49-F238E27FC236}">
                <a16:creationId xmlns:a16="http://schemas.microsoft.com/office/drawing/2014/main" id="{B209265E-E0D7-493B-97CE-2263D50C3F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583125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BFC0E7F-97CD-D61E-BC11-BDF54E4989DF}"/>
              </a:ext>
            </a:extLst>
          </p:cNvPr>
          <p:cNvSpPr txBox="1"/>
          <p:nvPr/>
        </p:nvSpPr>
        <p:spPr>
          <a:xfrm>
            <a:off x="5673480" y="1711226"/>
            <a:ext cx="4560864" cy="400110"/>
          </a:xfrm>
          <a:prstGeom prst="rect">
            <a:avLst/>
          </a:prstGeom>
          <a:noFill/>
        </p:spPr>
        <p:txBody>
          <a:bodyPr wrap="none" rtlCol="0">
            <a:spAutoFit/>
          </a:bodyPr>
          <a:lstStyle/>
          <a:p>
            <a:r>
              <a:rPr lang="en-LV" sz="2000" dirty="0">
                <a:latin typeface="Arial" panose="020B0604020202020204" pitchFamily="34" charset="0"/>
                <a:cs typeface="Arial" panose="020B0604020202020204" pitchFamily="34" charset="0"/>
              </a:rPr>
              <a:t>Apdrošināšanas polises cenu ietekmē:</a:t>
            </a:r>
          </a:p>
        </p:txBody>
      </p:sp>
      <p:pic>
        <p:nvPicPr>
          <p:cNvPr id="6" name="Picture 2">
            <a:extLst>
              <a:ext uri="{FF2B5EF4-FFF2-40B4-BE49-F238E27FC236}">
                <a16:creationId xmlns:a16="http://schemas.microsoft.com/office/drawing/2014/main" id="{E2B03B0E-8435-20A4-CA6A-FB74F7823F8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19790" y="1364977"/>
            <a:ext cx="1452957" cy="143116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C6BB7DC-C391-9004-0A28-AE474BF4CE98}"/>
              </a:ext>
            </a:extLst>
          </p:cNvPr>
          <p:cNvSpPr txBox="1"/>
          <p:nvPr/>
        </p:nvSpPr>
        <p:spPr>
          <a:xfrm>
            <a:off x="5463886" y="2278571"/>
            <a:ext cx="5952828" cy="3139321"/>
          </a:xfrm>
          <a:prstGeom prst="rect">
            <a:avLst/>
          </a:prstGeom>
          <a:noFill/>
        </p:spPr>
        <p:txBody>
          <a:bodyPr wrap="square" rtlCol="0">
            <a:spAutoFit/>
          </a:bodyPr>
          <a:lstStyle/>
          <a:p>
            <a:r>
              <a:rPr lang="en-LV" dirty="0">
                <a:latin typeface="Arial" panose="020B0604020202020204" pitchFamily="34" charset="0"/>
                <a:cs typeface="Arial" panose="020B0604020202020204" pitchFamily="34" charset="0"/>
              </a:rPr>
              <a:t>* Mājdzīvnieka šķirne;</a:t>
            </a:r>
            <a:br>
              <a:rPr lang="en-LV" dirty="0">
                <a:latin typeface="Arial" panose="020B0604020202020204" pitchFamily="34" charset="0"/>
                <a:cs typeface="Arial" panose="020B0604020202020204" pitchFamily="34" charset="0"/>
              </a:rPr>
            </a:br>
            <a:endParaRPr lang="en-LV" dirty="0">
              <a:latin typeface="Arial" panose="020B0604020202020204" pitchFamily="34" charset="0"/>
              <a:cs typeface="Arial" panose="020B0604020202020204" pitchFamily="34" charset="0"/>
            </a:endParaRPr>
          </a:p>
          <a:p>
            <a:r>
              <a:rPr lang="en-LV" dirty="0">
                <a:latin typeface="Arial" panose="020B0604020202020204" pitchFamily="34" charset="0"/>
                <a:cs typeface="Arial" panose="020B0604020202020204" pitchFamily="34" charset="0"/>
              </a:rPr>
              <a:t>* Mājdzīvnieka vecums;</a:t>
            </a:r>
            <a:br>
              <a:rPr lang="en-LV" dirty="0">
                <a:latin typeface="Arial" panose="020B0604020202020204" pitchFamily="34" charset="0"/>
                <a:cs typeface="Arial" panose="020B0604020202020204" pitchFamily="34" charset="0"/>
              </a:rPr>
            </a:br>
            <a:endParaRPr lang="en-LV" dirty="0">
              <a:latin typeface="Arial" panose="020B0604020202020204" pitchFamily="34" charset="0"/>
              <a:cs typeface="Arial" panose="020B0604020202020204" pitchFamily="34" charset="0"/>
            </a:endParaRPr>
          </a:p>
          <a:p>
            <a:r>
              <a:rPr lang="en-LV" dirty="0">
                <a:latin typeface="Arial" panose="020B0604020202020204" pitchFamily="34" charset="0"/>
                <a:cs typeface="Arial" panose="020B0604020202020204" pitchFamily="34" charset="0"/>
              </a:rPr>
              <a:t>* Fakts vai mājdzīvniekam ir mikročips – ja nav, polise dārgāka;</a:t>
            </a:r>
            <a:br>
              <a:rPr lang="en-LV" dirty="0">
                <a:latin typeface="Arial" panose="020B0604020202020204" pitchFamily="34" charset="0"/>
                <a:cs typeface="Arial" panose="020B0604020202020204" pitchFamily="34" charset="0"/>
              </a:rPr>
            </a:br>
            <a:endParaRPr lang="en-LV" dirty="0">
              <a:latin typeface="Arial" panose="020B0604020202020204" pitchFamily="34" charset="0"/>
              <a:cs typeface="Arial" panose="020B0604020202020204" pitchFamily="34" charset="0"/>
            </a:endParaRPr>
          </a:p>
          <a:p>
            <a:r>
              <a:rPr lang="en-LV" dirty="0">
                <a:latin typeface="Arial" panose="020B0604020202020204" pitchFamily="34" charset="0"/>
                <a:cs typeface="Arial" panose="020B0604020202020204" pitchFamily="34" charset="0"/>
              </a:rPr>
              <a:t>* Īpašnieka izvēlēta apdrošinājuma summa</a:t>
            </a:r>
          </a:p>
          <a:p>
            <a:r>
              <a:rPr lang="lv-LV" b="0" i="0" dirty="0">
                <a:latin typeface="Arial" panose="020B0604020202020204" pitchFamily="34" charset="0"/>
                <a:cs typeface="Arial" panose="020B0604020202020204" pitchFamily="34" charset="0"/>
              </a:rPr>
              <a:t>(to nosakot, iesaka ņemt vērā jauna mājdzīvnieka iegādes vērtību un apmācību izmaksas);</a:t>
            </a:r>
            <a:endParaRPr lang="en-GB" dirty="0">
              <a:latin typeface="Arial" panose="020B0604020202020204" pitchFamily="34" charset="0"/>
              <a:cs typeface="Arial" panose="020B0604020202020204" pitchFamily="34" charset="0"/>
            </a:endParaRPr>
          </a:p>
          <a:p>
            <a:r>
              <a:rPr lang="en-LV" dirty="0">
                <a:latin typeface="Arial" panose="020B0604020202020204" pitchFamily="34" charset="0"/>
                <a:cs typeface="Arial" panose="020B0604020202020204" pitchFamily="34" charset="0"/>
              </a:rPr>
              <a:t> </a:t>
            </a:r>
          </a:p>
        </p:txBody>
      </p:sp>
      <p:sp>
        <p:nvSpPr>
          <p:cNvPr id="14" name="TextBox 13">
            <a:extLst>
              <a:ext uri="{FF2B5EF4-FFF2-40B4-BE49-F238E27FC236}">
                <a16:creationId xmlns:a16="http://schemas.microsoft.com/office/drawing/2014/main" id="{7466FFB9-C9C8-D43F-CE28-3EDDD3054A8C}"/>
              </a:ext>
            </a:extLst>
          </p:cNvPr>
          <p:cNvSpPr txBox="1"/>
          <p:nvPr/>
        </p:nvSpPr>
        <p:spPr>
          <a:xfrm>
            <a:off x="5673480" y="5399801"/>
            <a:ext cx="3571103" cy="1200329"/>
          </a:xfrm>
          <a:prstGeom prst="rect">
            <a:avLst/>
          </a:prstGeom>
          <a:noFill/>
        </p:spPr>
        <p:txBody>
          <a:bodyPr wrap="square" rtlCol="0">
            <a:spAutoFit/>
          </a:bodyPr>
          <a:lstStyle/>
          <a:p>
            <a:r>
              <a:rPr lang="en-LV" dirty="0">
                <a:latin typeface="Arial" panose="020B0604020202020204" pitchFamily="34" charset="0"/>
                <a:cs typeface="Arial" panose="020B0604020202020204" pitchFamily="34" charset="0"/>
              </a:rPr>
              <a:t>Piemērs:</a:t>
            </a:r>
          </a:p>
          <a:p>
            <a:r>
              <a:rPr lang="en-LV" dirty="0">
                <a:latin typeface="Arial" panose="020B0604020202020204" pitchFamily="34" charset="0"/>
                <a:cs typeface="Arial" panose="020B0604020202020204" pitchFamily="34" charset="0"/>
              </a:rPr>
              <a:t>Suns, afgāņu kurts, 6 gadi, super segums, max apdrošinājuma summa: </a:t>
            </a:r>
            <a:r>
              <a:rPr lang="en-LV" i="1" dirty="0">
                <a:latin typeface="Arial" panose="020B0604020202020204" pitchFamily="34" charset="0"/>
                <a:cs typeface="Arial" panose="020B0604020202020204" pitchFamily="34" charset="0"/>
              </a:rPr>
              <a:t>30 EUR mēnesī </a:t>
            </a:r>
          </a:p>
        </p:txBody>
      </p:sp>
    </p:spTree>
    <p:extLst>
      <p:ext uri="{BB962C8B-B14F-4D97-AF65-F5344CB8AC3E}">
        <p14:creationId xmlns:p14="http://schemas.microsoft.com/office/powerpoint/2010/main" val="1432661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a:xfrm>
            <a:off x="914400" y="3854301"/>
            <a:ext cx="3833037" cy="1638721"/>
          </a:xfrm>
        </p:spPr>
        <p:txBody>
          <a:bodyPr anchor="b">
            <a:normAutofit/>
          </a:bodyPr>
          <a:lstStyle/>
          <a:p>
            <a:r>
              <a:rPr lang="en-LV" dirty="0">
                <a:latin typeface="Arial" panose="020B0604020202020204" pitchFamily="34" charset="0"/>
                <a:cs typeface="Arial" panose="020B0604020202020204" pitchFamily="34" charset="0"/>
              </a:rPr>
              <a:t>PAŠRISKS</a:t>
            </a:r>
          </a:p>
        </p:txBody>
      </p:sp>
      <p:pic>
        <p:nvPicPr>
          <p:cNvPr id="4" name="Picture 2" descr="Icon&#10;&#10;Description automatically generated">
            <a:extLst>
              <a:ext uri="{FF2B5EF4-FFF2-40B4-BE49-F238E27FC236}">
                <a16:creationId xmlns:a16="http://schemas.microsoft.com/office/drawing/2014/main" id="{CE695258-B942-A1A6-D577-EAD0A95BC85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35921" y="836142"/>
            <a:ext cx="2805055" cy="2762980"/>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0">
            <a:extLst>
              <a:ext uri="{FF2B5EF4-FFF2-40B4-BE49-F238E27FC236}">
                <a16:creationId xmlns:a16="http://schemas.microsoft.com/office/drawing/2014/main" id="{B209265E-E0D7-493B-97CE-2263D50C3F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583125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5661837" y="1438761"/>
            <a:ext cx="5524499" cy="4831080"/>
          </a:xfrm>
        </p:spPr>
        <p:txBody>
          <a:bodyPr anchor="t">
            <a:normAutofit/>
          </a:bodyPr>
          <a:lstStyle/>
          <a:p>
            <a:pPr algn="just"/>
            <a:r>
              <a:rPr lang="en-GB" dirty="0" err="1">
                <a:latin typeface="Arial" panose="020B0604020202020204" pitchFamily="34" charset="0"/>
                <a:cs typeface="Arial" panose="020B0604020202020204" pitchFamily="34" charset="0"/>
              </a:rPr>
              <a:t>Pašrisks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50 €;</a:t>
            </a:r>
          </a:p>
          <a:p>
            <a:pPr algn="just"/>
            <a:r>
              <a:rPr lang="en-GB" b="0" i="0" dirty="0" err="1">
                <a:effectLst/>
                <a:latin typeface="Arial" panose="020B0604020202020204" pitchFamily="34" charset="0"/>
                <a:cs typeface="Arial" panose="020B0604020202020204" pitchFamily="34" charset="0"/>
              </a:rPr>
              <a:t>Pašrisks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ir</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attiecināms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uz</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visu</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vienas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slimības</a:t>
            </a:r>
            <a:r>
              <a:rPr lang="en-GB" b="0" i="0" dirty="0">
                <a:effectLst/>
                <a:latin typeface="Arial" panose="020B0604020202020204" pitchFamily="34" charset="0"/>
                <a:cs typeface="Arial" panose="020B0604020202020204" pitchFamily="34" charset="0"/>
              </a:rPr>
              <a:t>/traumas </a:t>
            </a:r>
            <a:r>
              <a:rPr lang="en-GB" b="0" i="0" dirty="0" err="1">
                <a:effectLst/>
                <a:latin typeface="Arial" panose="020B0604020202020204" pitchFamily="34" charset="0"/>
                <a:cs typeface="Arial" panose="020B0604020202020204" pitchFamily="34" charset="0"/>
              </a:rPr>
              <a:t>ārstniecības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ciklu</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Piemēram</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ja</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mājdzīvnieks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ir</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saslimis</a:t>
            </a:r>
            <a:r>
              <a:rPr lang="en-GB" b="0" i="0" dirty="0">
                <a:effectLst/>
                <a:latin typeface="Arial" panose="020B0604020202020204" pitchFamily="34" charset="0"/>
                <a:cs typeface="Arial" panose="020B0604020202020204" pitchFamily="34" charset="0"/>
              </a:rPr>
              <a:t> un </a:t>
            </a:r>
            <a:r>
              <a:rPr lang="en-GB" b="0" i="0" dirty="0" err="1">
                <a:effectLst/>
                <a:latin typeface="Arial" panose="020B0604020202020204" pitchFamily="34" charset="0"/>
                <a:cs typeface="Arial" panose="020B0604020202020204" pitchFamily="34" charset="0"/>
              </a:rPr>
              <a:t>vetārsts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tiek</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apmeklēts</a:t>
            </a:r>
            <a:r>
              <a:rPr lang="en-GB" b="0" i="0" dirty="0">
                <a:effectLst/>
                <a:latin typeface="Arial" panose="020B0604020202020204" pitchFamily="34" charset="0"/>
                <a:cs typeface="Arial" panose="020B0604020202020204" pitchFamily="34" charset="0"/>
              </a:rPr>
              <a:t> 3 </a:t>
            </a:r>
            <a:r>
              <a:rPr lang="en-GB" b="0" i="0" dirty="0" err="1">
                <a:effectLst/>
                <a:latin typeface="Arial" panose="020B0604020202020204" pitchFamily="34" charset="0"/>
                <a:cs typeface="Arial" panose="020B0604020202020204" pitchFamily="34" charset="0"/>
              </a:rPr>
              <a:t>reizes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kā</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arī</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tiek</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veikta</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operācija</a:t>
            </a:r>
            <a:r>
              <a:rPr lang="en-GB" b="0" i="0" dirty="0">
                <a:effectLst/>
                <a:latin typeface="Arial" panose="020B0604020202020204" pitchFamily="34" charset="0"/>
                <a:cs typeface="Arial" panose="020B0604020202020204" pitchFamily="34" charset="0"/>
              </a:rPr>
              <a:t> un </a:t>
            </a:r>
            <a:r>
              <a:rPr lang="en-GB" b="0" i="0" dirty="0" err="1">
                <a:effectLst/>
                <a:latin typeface="Arial" panose="020B0604020202020204" pitchFamily="34" charset="0"/>
                <a:cs typeface="Arial" panose="020B0604020202020204" pitchFamily="34" charset="0"/>
              </a:rPr>
              <a:t>lietoti</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medikamenti</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pašrisks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tiks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atskaitīts</a:t>
            </a:r>
            <a:r>
              <a:rPr lang="en-GB" b="0" i="0" dirty="0">
                <a:effectLst/>
                <a:latin typeface="Arial" panose="020B0604020202020204" pitchFamily="34" charset="0"/>
                <a:cs typeface="Arial" panose="020B0604020202020204" pitchFamily="34" charset="0"/>
              </a:rPr>
              <a:t> no </a:t>
            </a:r>
            <a:r>
              <a:rPr lang="en-GB" b="0" i="0" dirty="0" err="1">
                <a:effectLst/>
                <a:latin typeface="Arial" panose="020B0604020202020204" pitchFamily="34" charset="0"/>
                <a:cs typeface="Arial" panose="020B0604020202020204" pitchFamily="34" charset="0"/>
              </a:rPr>
              <a:t>kopējiem</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ārstniecības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izdevumiem</a:t>
            </a:r>
            <a:r>
              <a:rPr lang="en-GB" b="0" i="0" dirty="0">
                <a:effectLst/>
                <a:latin typeface="Arial" panose="020B0604020202020204" pitchFamily="34" charset="0"/>
                <a:cs typeface="Arial" panose="020B0604020202020204" pitchFamily="34" charset="0"/>
              </a:rPr>
              <a:t> par </a:t>
            </a:r>
            <a:r>
              <a:rPr lang="en-GB" b="0" i="0" dirty="0" err="1">
                <a:effectLst/>
                <a:latin typeface="Arial" panose="020B0604020202020204" pitchFamily="34" charset="0"/>
                <a:cs typeface="Arial" panose="020B0604020202020204" pitchFamily="34" charset="0"/>
              </a:rPr>
              <a:t>šīs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vienas</a:t>
            </a:r>
            <a:r>
              <a:rPr lang="en-GB" b="0" i="0" dirty="0">
                <a:effectLst/>
                <a:latin typeface="Arial" panose="020B0604020202020204" pitchFamily="34" charset="0"/>
                <a:cs typeface="Arial" panose="020B0604020202020204" pitchFamily="34" charset="0"/>
              </a:rPr>
              <a:t> </a:t>
            </a:r>
            <a:r>
              <a:rPr lang="en-GB" b="0" i="0" dirty="0" err="1">
                <a:effectLst/>
                <a:latin typeface="Arial" panose="020B0604020202020204" pitchFamily="34" charset="0"/>
                <a:cs typeface="Arial" panose="020B0604020202020204" pitchFamily="34" charset="0"/>
              </a:rPr>
              <a:t>saslimšanas</a:t>
            </a:r>
            <a:r>
              <a:rPr lang="en-GB" b="0" i="0" dirty="0">
                <a:effectLst/>
                <a:latin typeface="Arial" panose="020B0604020202020204" pitchFamily="34" charset="0"/>
                <a:cs typeface="Arial" panose="020B0604020202020204" pitchFamily="34" charset="0"/>
              </a:rPr>
              <a:t>/traumas </a:t>
            </a:r>
            <a:r>
              <a:rPr lang="en-GB" b="0" i="0" dirty="0" err="1">
                <a:effectLst/>
                <a:latin typeface="Arial" panose="020B0604020202020204" pitchFamily="34" charset="0"/>
                <a:cs typeface="Arial" panose="020B0604020202020204" pitchFamily="34" charset="0"/>
              </a:rPr>
              <a:t>ārstēšanu</a:t>
            </a:r>
            <a:r>
              <a:rPr lang="en-GB" b="0" i="0" dirty="0">
                <a:effectLst/>
                <a:latin typeface="Arial" panose="020B0604020202020204" pitchFamily="34" charset="0"/>
                <a:cs typeface="Arial" panose="020B0604020202020204" pitchFamily="34" charset="0"/>
              </a:rPr>
              <a:t>.</a:t>
            </a:r>
          </a:p>
          <a:p>
            <a:pPr algn="just"/>
            <a:endParaRPr lang="en-LV" dirty="0"/>
          </a:p>
        </p:txBody>
      </p:sp>
    </p:spTree>
    <p:extLst>
      <p:ext uri="{BB962C8B-B14F-4D97-AF65-F5344CB8AC3E}">
        <p14:creationId xmlns:p14="http://schemas.microsoft.com/office/powerpoint/2010/main" val="416465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85" name="Rectangle 15380">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a:xfrm>
            <a:off x="914400" y="1371600"/>
            <a:ext cx="4079987" cy="1314443"/>
          </a:xfrm>
        </p:spPr>
        <p:txBody>
          <a:bodyPr>
            <a:normAutofit/>
          </a:bodyPr>
          <a:lstStyle/>
          <a:p>
            <a:r>
              <a:rPr lang="en-LV" dirty="0">
                <a:latin typeface="Arial" panose="020B0604020202020204" pitchFamily="34" charset="0"/>
                <a:cs typeface="Arial" panose="020B0604020202020204" pitchFamily="34" charset="0"/>
              </a:rPr>
              <a:t>IEPAZĪSTIES AR NOTEIKUMIEM</a:t>
            </a:r>
          </a:p>
        </p:txBody>
      </p:sp>
      <p:cxnSp>
        <p:nvCxnSpPr>
          <p:cNvPr id="15386" name="Straight Connector 15382">
            <a:extLst>
              <a:ext uri="{FF2B5EF4-FFF2-40B4-BE49-F238E27FC236}">
                <a16:creationId xmlns:a16="http://schemas.microsoft.com/office/drawing/2014/main" id="{753FE100-D0AB-4AE2-824B-60CFA31EC6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853369"/>
            <a:ext cx="4079988" cy="3088460"/>
          </a:xfrm>
        </p:spPr>
        <p:txBody>
          <a:bodyPr>
            <a:normAutofit/>
          </a:bodyPr>
          <a:lstStyle/>
          <a:p>
            <a:pPr marL="0" indent="0">
              <a:buNone/>
            </a:pPr>
            <a:endParaRPr lang="en-GB" dirty="0">
              <a:hlinkClick r:id="rId2"/>
            </a:endParaRPr>
          </a:p>
          <a:p>
            <a:pPr marL="0" indent="0">
              <a:buNone/>
            </a:pPr>
            <a:endParaRPr lang="en-GB" dirty="0">
              <a:hlinkClick r:id="rId2"/>
            </a:endParaRPr>
          </a:p>
          <a:p>
            <a:pPr marL="0" indent="0">
              <a:buNone/>
            </a:pPr>
            <a:endParaRPr lang="en-GB" dirty="0">
              <a:hlinkClick r:id="rId2"/>
            </a:endParaRPr>
          </a:p>
          <a:p>
            <a:pPr marL="0" indent="0">
              <a:buNone/>
            </a:pPr>
            <a:r>
              <a:rPr lang="en-GB" dirty="0">
                <a:hlinkClick r:id="rId2"/>
              </a:rPr>
              <a:t>https://www.if.lv/globalassets/lv/pdf/noteikumi/if-majdzivnieku-apdrosinasanas-noteikumi-20211-210927-lv.pdf</a:t>
            </a:r>
            <a:endParaRPr lang="en-LV" dirty="0"/>
          </a:p>
        </p:txBody>
      </p:sp>
      <p:pic>
        <p:nvPicPr>
          <p:cNvPr id="15364" name="Picture 4" descr="Rules of the Game approved for 2022-24 &gt; World ParaVolleyWorld ParaVolley">
            <a:extLst>
              <a:ext uri="{FF2B5EF4-FFF2-40B4-BE49-F238E27FC236}">
                <a16:creationId xmlns:a16="http://schemas.microsoft.com/office/drawing/2014/main" id="{3CC66133-6FE4-F91D-CAAF-0CB8C919C21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748569" y="1656995"/>
            <a:ext cx="5799963" cy="354400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10;&#10;Description automatically generated">
            <a:extLst>
              <a:ext uri="{FF2B5EF4-FFF2-40B4-BE49-F238E27FC236}">
                <a16:creationId xmlns:a16="http://schemas.microsoft.com/office/drawing/2014/main" id="{6FAC3965-E353-C098-99A2-2B241D71613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241557" y="399695"/>
            <a:ext cx="1334460" cy="1314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33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a:xfrm>
            <a:off x="914401" y="4194544"/>
            <a:ext cx="6533706" cy="1298477"/>
          </a:xfrm>
        </p:spPr>
        <p:txBody>
          <a:bodyPr vert="horz" lIns="91440" tIns="45720" rIns="91440" bIns="45720" rtlCol="0" anchor="b">
            <a:noAutofit/>
          </a:bodyPr>
          <a:lstStyle/>
          <a:p>
            <a:pPr>
              <a:lnSpc>
                <a:spcPct val="90000"/>
              </a:lnSpc>
            </a:pPr>
            <a:r>
              <a:rPr lang="en-US" sz="3200" kern="1200" dirty="0">
                <a:solidFill>
                  <a:schemeClr val="tx1"/>
                </a:solidFill>
                <a:latin typeface="+mj-lt"/>
                <a:ea typeface="+mj-ea"/>
                <a:cs typeface="+mj-cs"/>
              </a:rPr>
              <a:t>PIEDĀVĀJUMU SALĪDZINĀJUMU KOPSAVILKUMS</a:t>
            </a:r>
          </a:p>
        </p:txBody>
      </p:sp>
      <p:cxnSp>
        <p:nvCxnSpPr>
          <p:cNvPr id="14" name="Straight Connector 13">
            <a:extLst>
              <a:ext uri="{FF2B5EF4-FFF2-40B4-BE49-F238E27FC236}">
                <a16:creationId xmlns:a16="http://schemas.microsoft.com/office/drawing/2014/main" id="{B209265E-E0D7-493B-97CE-2263D50C3F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583125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Rectangle 2">
            <a:extLst>
              <a:ext uri="{FF2B5EF4-FFF2-40B4-BE49-F238E27FC236}">
                <a16:creationId xmlns:a16="http://schemas.microsoft.com/office/drawing/2014/main" id="{9B045A80-5B9F-A7B7-F282-F84E546A2E3D}"/>
              </a:ext>
            </a:extLst>
          </p:cNvPr>
          <p:cNvSpPr>
            <a:spLocks noChangeArrowheads="1"/>
          </p:cNvSpPr>
          <p:nvPr/>
        </p:nvSpPr>
        <p:spPr bwMode="auto">
          <a:xfrm>
            <a:off x="8171120" y="960120"/>
            <a:ext cx="3430329" cy="3954780"/>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fontScale="92500"/>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eaLnBrk="1" fontAlgn="base" hangingPunct="1">
              <a:lnSpc>
                <a:spcPct val="110000"/>
              </a:lnSpc>
              <a:spcBef>
                <a:spcPct val="0"/>
              </a:spcBef>
              <a:spcAft>
                <a:spcPts val="600"/>
              </a:spcAft>
              <a:buClrTx/>
              <a:buSzPct val="87000"/>
              <a:buFontTx/>
              <a:buNone/>
              <a:tabLst/>
            </a:pPr>
            <a:r>
              <a:rPr lang="en-US" altLang="en-LV" sz="1600" dirty="0">
                <a:cs typeface="Arial" panose="020B0604020202020204" pitchFamily="34" charset="0"/>
              </a:rPr>
              <a:t>KAS JĀŅEM VĒRĀ?</a:t>
            </a:r>
          </a:p>
          <a:p>
            <a:pPr marL="0" marR="0" lvl="0" indent="0" eaLnBrk="1" fontAlgn="base" hangingPunct="1">
              <a:lnSpc>
                <a:spcPct val="110000"/>
              </a:lnSpc>
              <a:spcBef>
                <a:spcPct val="0"/>
              </a:spcBef>
              <a:spcAft>
                <a:spcPts val="600"/>
              </a:spcAft>
              <a:buClrTx/>
              <a:buSzPct val="87000"/>
              <a:buFontTx/>
              <a:buNone/>
              <a:tabLst/>
            </a:pPr>
            <a:r>
              <a:rPr lang="en-US" altLang="en-LV" sz="1600" dirty="0" err="1">
                <a:cs typeface="Arial" panose="020B0604020202020204" pitchFamily="34" charset="0"/>
              </a:rPr>
              <a:t>I</a:t>
            </a:r>
            <a:r>
              <a:rPr kumimoji="0" lang="en-US" altLang="en-LV" sz="1600" b="0" i="0" u="none" strike="noStrike" cap="none" normalizeH="0" baseline="0" dirty="0" err="1">
                <a:ln>
                  <a:noFill/>
                </a:ln>
                <a:effectLst/>
                <a:cs typeface="Arial" panose="020B0604020202020204" pitchFamily="34" charset="0"/>
              </a:rPr>
              <a:t>egādājoties</a:t>
            </a:r>
            <a:r>
              <a:rPr kumimoji="0" lang="en-US" altLang="en-LV" sz="1600" b="0" i="0" u="none" strike="noStrike" cap="none" normalizeH="0" baseline="0" dirty="0">
                <a:ln>
                  <a:noFill/>
                </a:ln>
                <a:effectLst/>
                <a:cs typeface="Arial" panose="020B0604020202020204" pitchFamily="34" charset="0"/>
              </a:rPr>
              <a:t> </a:t>
            </a:r>
            <a:r>
              <a:rPr kumimoji="0" lang="en-US" altLang="en-LV" sz="1600" b="0" i="1" u="none" strike="noStrike" cap="none" normalizeH="0" baseline="0" dirty="0">
                <a:ln>
                  <a:noFill/>
                </a:ln>
                <a:effectLst/>
                <a:cs typeface="Arial" panose="020B0604020202020204" pitchFamily="34" charset="0"/>
              </a:rPr>
              <a:t>If</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polisi</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pirmo</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reizi</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tiek</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noteikts</a:t>
            </a:r>
            <a:r>
              <a:rPr kumimoji="0" lang="en-US" altLang="en-LV" sz="1600" b="0" i="0" u="none" strike="noStrike" cap="none" normalizeH="0" baseline="0" dirty="0">
                <a:ln>
                  <a:noFill/>
                </a:ln>
                <a:effectLst/>
                <a:cs typeface="Arial" panose="020B0604020202020204" pitchFamily="34" charset="0"/>
              </a:rPr>
              <a:t> 14 </a:t>
            </a:r>
            <a:r>
              <a:rPr kumimoji="0" lang="en-US" altLang="en-LV" sz="1600" b="0" i="0" u="none" strike="noStrike" cap="none" normalizeH="0" baseline="0" dirty="0" err="1">
                <a:ln>
                  <a:noFill/>
                </a:ln>
                <a:effectLst/>
                <a:cs typeface="Arial" panose="020B0604020202020204" pitchFamily="34" charset="0"/>
              </a:rPr>
              <a:t>dienu</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nogaidīšanas</a:t>
            </a:r>
            <a:r>
              <a:rPr kumimoji="0" lang="en-US" altLang="en-LV" sz="1600" b="0" i="0" u="none" strike="noStrike" cap="none" normalizeH="0" baseline="0" dirty="0">
                <a:ln>
                  <a:noFill/>
                </a:ln>
                <a:effectLst/>
                <a:cs typeface="Arial" panose="020B0604020202020204" pitchFamily="34" charset="0"/>
              </a:rPr>
              <a:t> periods, </a:t>
            </a:r>
            <a:r>
              <a:rPr kumimoji="0" lang="en-US" altLang="en-LV" sz="1600" b="0" i="0" u="none" strike="noStrike" cap="none" normalizeH="0" baseline="0" dirty="0" err="1">
                <a:ln>
                  <a:noFill/>
                </a:ln>
                <a:effectLst/>
                <a:cs typeface="Arial" panose="020B0604020202020204" pitchFamily="34" charset="0"/>
              </a:rPr>
              <a:t>kura</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laikā</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zaudējumi</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netiek</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atlīdzināti</a:t>
            </a:r>
            <a:r>
              <a:rPr lang="en-US" altLang="en-LV" sz="1600" dirty="0">
                <a:cs typeface="Arial" panose="020B0604020202020204" pitchFamily="34" charset="0"/>
              </a:rPr>
              <a:t>.</a:t>
            </a:r>
          </a:p>
          <a:p>
            <a:pPr marL="0" marR="0" lvl="0" indent="0" eaLnBrk="1" fontAlgn="base" hangingPunct="1">
              <a:lnSpc>
                <a:spcPct val="110000"/>
              </a:lnSpc>
              <a:spcBef>
                <a:spcPct val="0"/>
              </a:spcBef>
              <a:spcAft>
                <a:spcPts val="600"/>
              </a:spcAft>
              <a:buClrTx/>
              <a:buSzPct val="87000"/>
              <a:buFontTx/>
              <a:buNone/>
              <a:tabLst/>
            </a:pPr>
            <a:r>
              <a:rPr kumimoji="0" lang="en-US" altLang="en-LV" sz="1600" b="0" i="1" u="none" strike="noStrike" cap="none" normalizeH="0" baseline="0" dirty="0">
                <a:ln>
                  <a:noFill/>
                </a:ln>
                <a:effectLst/>
                <a:cs typeface="Arial" panose="020B0604020202020204" pitchFamily="34" charset="0"/>
              </a:rPr>
              <a:t>If </a:t>
            </a:r>
            <a:r>
              <a:rPr kumimoji="0" lang="en-US" altLang="en-LV" sz="1600" b="0" i="0" u="none" strike="noStrike" cap="none" normalizeH="0" baseline="0" dirty="0" err="1">
                <a:ln>
                  <a:noFill/>
                </a:ln>
                <a:effectLst/>
                <a:cs typeface="Arial" panose="020B0604020202020204" pitchFamily="34" charset="0"/>
              </a:rPr>
              <a:t>neatlīdzina</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izdevumus</a:t>
            </a:r>
            <a:r>
              <a:rPr kumimoji="0" lang="en-US" altLang="en-LV" sz="1600" b="0" i="0" u="none" strike="noStrike" cap="none" normalizeH="0" baseline="0" dirty="0">
                <a:ln>
                  <a:noFill/>
                </a:ln>
                <a:effectLst/>
                <a:cs typeface="Arial" panose="020B0604020202020204" pitchFamily="34" charset="0"/>
              </a:rPr>
              <a:t>, kas </a:t>
            </a:r>
            <a:r>
              <a:rPr kumimoji="0" lang="en-US" altLang="en-LV" sz="1600" b="0" i="0" u="none" strike="noStrike" cap="none" normalizeH="0" baseline="0" dirty="0" err="1">
                <a:ln>
                  <a:noFill/>
                </a:ln>
                <a:effectLst/>
                <a:cs typeface="Arial" panose="020B0604020202020204" pitchFamily="34" charset="0"/>
              </a:rPr>
              <a:t>saistīti</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ar</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alerģiju</a:t>
            </a:r>
            <a:r>
              <a:rPr kumimoji="0" lang="en-US" altLang="en-LV" sz="1600" b="0" i="0" u="none" strike="noStrike" cap="none" normalizeH="0" baseline="0" dirty="0">
                <a:ln>
                  <a:noFill/>
                </a:ln>
                <a:effectLst/>
                <a:cs typeface="Arial" panose="020B0604020202020204" pitchFamily="34" charset="0"/>
              </a:rPr>
              <a:t> un </a:t>
            </a:r>
            <a:r>
              <a:rPr kumimoji="0" lang="en-US" altLang="en-LV" sz="1600" b="0" i="0" u="none" strike="noStrike" cap="none" normalizeH="0" baseline="0" dirty="0" err="1">
                <a:ln>
                  <a:noFill/>
                </a:ln>
                <a:effectLst/>
                <a:cs typeface="Arial" panose="020B0604020202020204" pitchFamily="34" charset="0"/>
              </a:rPr>
              <a:t>hronisku</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slimību</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ārstēšanu</a:t>
            </a:r>
            <a:r>
              <a:rPr kumimoji="0" lang="en-US" altLang="en-LV" sz="1600" b="0" i="0" u="none" strike="noStrike" cap="none" normalizeH="0" baseline="0" dirty="0">
                <a:ln>
                  <a:noFill/>
                </a:ln>
                <a:effectLst/>
                <a:cs typeface="Arial" panose="020B0604020202020204" pitchFamily="34" charset="0"/>
              </a:rPr>
              <a:t>.</a:t>
            </a:r>
            <a:endParaRPr lang="en-US" altLang="en-LV" sz="1600" dirty="0">
              <a:cs typeface="Arial" panose="020B0604020202020204" pitchFamily="34" charset="0"/>
            </a:endParaRPr>
          </a:p>
          <a:p>
            <a:pPr marL="0" marR="0" lvl="0" indent="0" eaLnBrk="1" fontAlgn="base" hangingPunct="1">
              <a:lnSpc>
                <a:spcPct val="110000"/>
              </a:lnSpc>
              <a:spcBef>
                <a:spcPct val="0"/>
              </a:spcBef>
              <a:spcAft>
                <a:spcPts val="600"/>
              </a:spcAft>
              <a:buClrTx/>
              <a:buSzPct val="87000"/>
              <a:buFontTx/>
              <a:buNone/>
              <a:tabLst/>
            </a:pPr>
            <a:r>
              <a:rPr kumimoji="0" lang="en-US" altLang="en-LV" sz="1600" b="0" i="0" u="none" strike="noStrike" cap="none" normalizeH="0" baseline="0" dirty="0" err="1">
                <a:ln>
                  <a:noFill/>
                </a:ln>
                <a:effectLst/>
                <a:cs typeface="Arial" panose="020B0604020202020204" pitchFamily="34" charset="0"/>
              </a:rPr>
              <a:t>Apdrošināšanas</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sabiedrības</a:t>
            </a:r>
            <a:r>
              <a:rPr kumimoji="0" lang="en-US" altLang="en-LV" sz="1600" b="0" i="0" u="none" strike="noStrike" cap="none" normalizeH="0" baseline="0" dirty="0">
                <a:ln>
                  <a:noFill/>
                </a:ln>
                <a:effectLst/>
                <a:cs typeface="Arial" panose="020B0604020202020204" pitchFamily="34" charset="0"/>
              </a:rPr>
              <a:t> </a:t>
            </a:r>
            <a:r>
              <a:rPr kumimoji="0" lang="en-US" altLang="en-LV" sz="1600" b="0" i="1" u="none" strike="noStrike" cap="none" normalizeH="0" baseline="0" dirty="0">
                <a:ln>
                  <a:noFill/>
                </a:ln>
                <a:effectLst/>
                <a:cs typeface="Arial" panose="020B0604020202020204" pitchFamily="34" charset="0"/>
              </a:rPr>
              <a:t>Balta </a:t>
            </a:r>
            <a:r>
              <a:rPr kumimoji="0" lang="en-US" altLang="en-LV" sz="1600" b="0" i="0" u="none" strike="noStrike" cap="none" normalizeH="0" baseline="0" dirty="0" err="1">
                <a:ln>
                  <a:noFill/>
                </a:ln>
                <a:effectLst/>
                <a:cs typeface="Arial" panose="020B0604020202020204" pitchFamily="34" charset="0"/>
              </a:rPr>
              <a:t>atbildība</a:t>
            </a:r>
            <a:r>
              <a:rPr kumimoji="0" lang="en-US" altLang="en-LV" sz="1600" b="0" i="0" u="none" strike="noStrike" cap="none" normalizeH="0" baseline="0" dirty="0">
                <a:ln>
                  <a:noFill/>
                </a:ln>
                <a:effectLst/>
                <a:cs typeface="Arial" panose="020B0604020202020204" pitchFamily="34" charset="0"/>
              </a:rPr>
              <a:t> par </a:t>
            </a:r>
            <a:r>
              <a:rPr kumimoji="0" lang="en-US" altLang="en-LV" sz="1600" b="0" i="0" u="none" strike="noStrike" cap="none" normalizeH="0" baseline="0" dirty="0" err="1">
                <a:ln>
                  <a:noFill/>
                </a:ln>
                <a:effectLst/>
                <a:cs typeface="Arial" panose="020B0604020202020204" pitchFamily="34" charset="0"/>
              </a:rPr>
              <a:t>apdrošināto</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dzīvnieku</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negadījuma</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dēļ</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iestājas</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kopš</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polises</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iegādes</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brīža</a:t>
            </a:r>
            <a:r>
              <a:rPr kumimoji="0" lang="en-US" altLang="en-LV" sz="1600" b="0" i="0" u="none" strike="noStrike" cap="none" normalizeH="0" baseline="0" dirty="0">
                <a:ln>
                  <a:noFill/>
                </a:ln>
                <a:effectLst/>
                <a:cs typeface="Arial" panose="020B0604020202020204" pitchFamily="34" charset="0"/>
              </a:rPr>
              <a:t>, bet </a:t>
            </a:r>
            <a:r>
              <a:rPr kumimoji="0" lang="en-US" altLang="en-LV" sz="1600" b="0" i="0" u="none" strike="noStrike" cap="none" normalizeH="0" baseline="0" dirty="0" err="1">
                <a:ln>
                  <a:noFill/>
                </a:ln>
                <a:effectLst/>
                <a:cs typeface="Arial" panose="020B0604020202020204" pitchFamily="34" charset="0"/>
              </a:rPr>
              <a:t>slimības</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dēļ</a:t>
            </a:r>
            <a:r>
              <a:rPr kumimoji="0" lang="en-US" altLang="en-LV" sz="1600" b="0" i="0" u="none" strike="noStrike" cap="none" normalizeH="0" baseline="0" dirty="0">
                <a:ln>
                  <a:noFill/>
                </a:ln>
                <a:effectLst/>
                <a:cs typeface="Arial" panose="020B0604020202020204" pitchFamily="34" charset="0"/>
              </a:rPr>
              <a:t> – </a:t>
            </a:r>
            <a:r>
              <a:rPr kumimoji="0" lang="en-US" altLang="en-LV" sz="1600" b="0" i="0" u="none" strike="noStrike" cap="none" normalizeH="0" baseline="0" dirty="0" err="1">
                <a:ln>
                  <a:noFill/>
                </a:ln>
                <a:effectLst/>
                <a:cs typeface="Arial" panose="020B0604020202020204" pitchFamily="34" charset="0"/>
              </a:rPr>
              <a:t>pēc</a:t>
            </a:r>
            <a:r>
              <a:rPr kumimoji="0" lang="en-US" altLang="en-LV" sz="1600" b="0" i="0" u="none" strike="noStrike" cap="none" normalizeH="0" baseline="0" dirty="0">
                <a:ln>
                  <a:noFill/>
                </a:ln>
                <a:effectLst/>
                <a:cs typeface="Arial" panose="020B0604020202020204" pitchFamily="34" charset="0"/>
              </a:rPr>
              <a:t> 20 </a:t>
            </a:r>
            <a:r>
              <a:rPr kumimoji="0" lang="en-US" altLang="en-LV" sz="1600" b="0" i="0" u="none" strike="noStrike" cap="none" normalizeH="0" baseline="0" dirty="0" err="1">
                <a:ln>
                  <a:noFill/>
                </a:ln>
                <a:effectLst/>
                <a:cs typeface="Arial" panose="020B0604020202020204" pitchFamily="34" charset="0"/>
              </a:rPr>
              <a:t>dienām</a:t>
            </a:r>
            <a:r>
              <a:rPr kumimoji="0" lang="en-US" altLang="en-LV" sz="1600" b="0" i="0" u="none" strike="noStrike" cap="none" normalizeH="0" baseline="0" dirty="0">
                <a:ln>
                  <a:noFill/>
                </a:ln>
                <a:effectLst/>
                <a:cs typeface="Arial" panose="020B0604020202020204" pitchFamily="34" charset="0"/>
              </a:rPr>
              <a:t> no </a:t>
            </a:r>
            <a:r>
              <a:rPr kumimoji="0" lang="en-US" altLang="en-LV" sz="1600" b="0" i="0" u="none" strike="noStrike" cap="none" normalizeH="0" baseline="0" dirty="0" err="1">
                <a:ln>
                  <a:noFill/>
                </a:ln>
                <a:effectLst/>
                <a:cs typeface="Arial" panose="020B0604020202020204" pitchFamily="34" charset="0"/>
              </a:rPr>
              <a:t>līguma</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spēkā</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stāšanās</a:t>
            </a:r>
            <a:r>
              <a:rPr kumimoji="0" lang="en-US" altLang="en-LV" sz="1600" b="0" i="0" u="none" strike="noStrike" cap="none" normalizeH="0" baseline="0" dirty="0">
                <a:ln>
                  <a:noFill/>
                </a:ln>
                <a:effectLst/>
                <a:cs typeface="Arial" panose="020B0604020202020204" pitchFamily="34" charset="0"/>
              </a:rPr>
              <a:t> </a:t>
            </a:r>
            <a:r>
              <a:rPr kumimoji="0" lang="en-US" altLang="en-LV" sz="1600" b="0" i="0" u="none" strike="noStrike" cap="none" normalizeH="0" baseline="0" dirty="0" err="1">
                <a:ln>
                  <a:noFill/>
                </a:ln>
                <a:effectLst/>
                <a:cs typeface="Arial" panose="020B0604020202020204" pitchFamily="34" charset="0"/>
              </a:rPr>
              <a:t>dienas</a:t>
            </a:r>
            <a:r>
              <a:rPr kumimoji="0" lang="en-US" altLang="en-LV" sz="1600" b="0" i="0" u="none" strike="noStrike" cap="none" normalizeH="0" baseline="0" dirty="0">
                <a:ln>
                  <a:noFill/>
                </a:ln>
                <a:effectLst/>
                <a:cs typeface="Arial" panose="020B0604020202020204" pitchFamily="34" charset="0"/>
              </a:rPr>
              <a:t>. </a:t>
            </a:r>
          </a:p>
        </p:txBody>
      </p:sp>
      <p:graphicFrame>
        <p:nvGraphicFramePr>
          <p:cNvPr id="6" name="Content Placeholder 5">
            <a:extLst>
              <a:ext uri="{FF2B5EF4-FFF2-40B4-BE49-F238E27FC236}">
                <a16:creationId xmlns:a16="http://schemas.microsoft.com/office/drawing/2014/main" id="{71ADFFAF-61A0-0C9B-50A9-9637505F601A}"/>
              </a:ext>
            </a:extLst>
          </p:cNvPr>
          <p:cNvGraphicFramePr>
            <a:graphicFrameLocks noGrp="1"/>
          </p:cNvGraphicFramePr>
          <p:nvPr>
            <p:ph idx="1"/>
            <p:extLst>
              <p:ext uri="{D42A27DB-BD31-4B8C-83A1-F6EECF244321}">
                <p14:modId xmlns:p14="http://schemas.microsoft.com/office/powerpoint/2010/main" val="3216438868"/>
              </p:ext>
            </p:extLst>
          </p:nvPr>
        </p:nvGraphicFramePr>
        <p:xfrm>
          <a:off x="990599" y="954568"/>
          <a:ext cx="6457510" cy="2866371"/>
        </p:xfrm>
        <a:graphic>
          <a:graphicData uri="http://schemas.openxmlformats.org/drawingml/2006/table">
            <a:tbl>
              <a:tblPr firstRow="1" bandRow="1"/>
              <a:tblGrid>
                <a:gridCol w="3773370">
                  <a:extLst>
                    <a:ext uri="{9D8B030D-6E8A-4147-A177-3AD203B41FA5}">
                      <a16:colId xmlns:a16="http://schemas.microsoft.com/office/drawing/2014/main" val="3817975509"/>
                    </a:ext>
                  </a:extLst>
                </a:gridCol>
                <a:gridCol w="874775">
                  <a:extLst>
                    <a:ext uri="{9D8B030D-6E8A-4147-A177-3AD203B41FA5}">
                      <a16:colId xmlns:a16="http://schemas.microsoft.com/office/drawing/2014/main" val="2623226324"/>
                    </a:ext>
                  </a:extLst>
                </a:gridCol>
                <a:gridCol w="1350974">
                  <a:extLst>
                    <a:ext uri="{9D8B030D-6E8A-4147-A177-3AD203B41FA5}">
                      <a16:colId xmlns:a16="http://schemas.microsoft.com/office/drawing/2014/main" val="2616178750"/>
                    </a:ext>
                  </a:extLst>
                </a:gridCol>
                <a:gridCol w="458391">
                  <a:extLst>
                    <a:ext uri="{9D8B030D-6E8A-4147-A177-3AD203B41FA5}">
                      <a16:colId xmlns:a16="http://schemas.microsoft.com/office/drawing/2014/main" val="59864601"/>
                    </a:ext>
                  </a:extLst>
                </a:gridCol>
              </a:tblGrid>
              <a:tr h="346383">
                <a:tc>
                  <a:txBody>
                    <a:bodyPr/>
                    <a:lstStyle/>
                    <a:p>
                      <a:r>
                        <a:rPr lang="lv-LV" sz="1400" b="0">
                          <a:effectLst/>
                        </a:rPr>
                        <a:t>Iekļautie riski:</a:t>
                      </a:r>
                      <a:endParaRPr lang="lv-LV" sz="1400">
                        <a:effectLst/>
                      </a:endParaRP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GB" sz="1400" b="0" i="1">
                          <a:effectLst/>
                        </a:rPr>
                        <a:t>BALTA</a:t>
                      </a:r>
                      <a:endParaRPr lang="en-GB" sz="1400">
                        <a:effectLst/>
                      </a:endParaRP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GB" sz="1400" b="0" i="1">
                          <a:effectLst/>
                        </a:rPr>
                        <a:t>BTA</a:t>
                      </a:r>
                      <a:endParaRPr lang="en-GB" sz="1400">
                        <a:effectLst/>
                      </a:endParaRP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GB" sz="1400" b="0" i="1">
                          <a:effectLst/>
                        </a:rPr>
                        <a:t>IF</a:t>
                      </a:r>
                      <a:endParaRPr lang="en-GB" sz="1400">
                        <a:effectLst/>
                      </a:endParaRP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extLst>
                  <a:ext uri="{0D108BD9-81ED-4DB2-BD59-A6C34878D82A}">
                    <a16:rowId xmlns:a16="http://schemas.microsoft.com/office/drawing/2014/main" val="4151515687"/>
                  </a:ext>
                </a:extLst>
              </a:tr>
              <a:tr h="346383">
                <a:tc>
                  <a:txBody>
                    <a:bodyPr/>
                    <a:lstStyle/>
                    <a:p>
                      <a:r>
                        <a:rPr lang="en-GB" sz="1400">
                          <a:effectLst/>
                        </a:rPr>
                        <a:t>Dzīvības apdrošināšana</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extLst>
                  <a:ext uri="{0D108BD9-81ED-4DB2-BD59-A6C34878D82A}">
                    <a16:rowId xmlns:a16="http://schemas.microsoft.com/office/drawing/2014/main" val="3423347052"/>
                  </a:ext>
                </a:extLst>
              </a:tr>
              <a:tr h="346383">
                <a:tc>
                  <a:txBody>
                    <a:bodyPr/>
                    <a:lstStyle/>
                    <a:p>
                      <a:r>
                        <a:rPr lang="en-GB" sz="1400">
                          <a:effectLst/>
                        </a:rPr>
                        <a:t>Veselības apdrošināšana</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LV" sz="1400">
                          <a:effectLst/>
                        </a:rPr>
                        <a:t> </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extLst>
                  <a:ext uri="{0D108BD9-81ED-4DB2-BD59-A6C34878D82A}">
                    <a16:rowId xmlns:a16="http://schemas.microsoft.com/office/drawing/2014/main" val="743184860"/>
                  </a:ext>
                </a:extLst>
              </a:tr>
              <a:tr h="346383">
                <a:tc>
                  <a:txBody>
                    <a:bodyPr/>
                    <a:lstStyle/>
                    <a:p>
                      <a:r>
                        <a:rPr lang="en-GB" sz="1400">
                          <a:effectLst/>
                        </a:rPr>
                        <a:t>Īpašnieka civiltiesiskā apdrošināšana</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LV" sz="1400">
                          <a:effectLst/>
                        </a:rPr>
                        <a:t> </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extLst>
                  <a:ext uri="{0D108BD9-81ED-4DB2-BD59-A6C34878D82A}">
                    <a16:rowId xmlns:a16="http://schemas.microsoft.com/office/drawing/2014/main" val="2352377099"/>
                  </a:ext>
                </a:extLst>
              </a:tr>
              <a:tr h="567228">
                <a:tc>
                  <a:txBody>
                    <a:bodyPr/>
                    <a:lstStyle/>
                    <a:p>
                      <a:r>
                        <a:rPr lang="en-GB" sz="1400">
                          <a:effectLst/>
                        </a:rPr>
                        <a:t>Trešo personu prettiesiska rīcība (zādzība vai nonāvēšana)</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GB" sz="1400">
                          <a:effectLst/>
                        </a:rPr>
                        <a:t>x (tikai nonāvēšana)</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FFFFFF"/>
                    </a:solidFill>
                  </a:tcPr>
                </a:tc>
                <a:extLst>
                  <a:ext uri="{0D108BD9-81ED-4DB2-BD59-A6C34878D82A}">
                    <a16:rowId xmlns:a16="http://schemas.microsoft.com/office/drawing/2014/main" val="3778347932"/>
                  </a:ext>
                </a:extLst>
              </a:tr>
              <a:tr h="567228">
                <a:tc>
                  <a:txBody>
                    <a:bodyPr/>
                    <a:lstStyle/>
                    <a:p>
                      <a:r>
                        <a:rPr lang="lv-LV" sz="1400">
                          <a:effectLst/>
                        </a:rPr>
                        <a:t>Mājdzīvnieka īpašnieka ceļojuma pārtraukšana/atcelšana</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LV" sz="1400">
                          <a:effectLst/>
                        </a:rPr>
                        <a:t> </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LV" sz="1400">
                          <a:effectLst/>
                        </a:rPr>
                        <a:t> </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tc>
                  <a:txBody>
                    <a:bodyPr/>
                    <a:lstStyle/>
                    <a:p>
                      <a:r>
                        <a:rPr lang="en-GB" sz="140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w="9525" cap="flat" cmpd="sng" algn="ctr">
                      <a:solidFill>
                        <a:srgbClr val="E8E8E8"/>
                      </a:solidFill>
                      <a:prstDash val="solid"/>
                      <a:round/>
                      <a:headEnd type="none" w="med" len="med"/>
                      <a:tailEnd type="none" w="med" len="med"/>
                    </a:lnB>
                    <a:solidFill>
                      <a:srgbClr val="EEEDF1"/>
                    </a:solidFill>
                  </a:tcPr>
                </a:tc>
                <a:extLst>
                  <a:ext uri="{0D108BD9-81ED-4DB2-BD59-A6C34878D82A}">
                    <a16:rowId xmlns:a16="http://schemas.microsoft.com/office/drawing/2014/main" val="3733546898"/>
                  </a:ext>
                </a:extLst>
              </a:tr>
              <a:tr h="346383">
                <a:tc>
                  <a:txBody>
                    <a:bodyPr/>
                    <a:lstStyle/>
                    <a:p>
                      <a:r>
                        <a:rPr lang="lv-LV" sz="1400">
                          <a:effectLst/>
                        </a:rPr>
                        <a:t>Medību vai dienesta suņu prasmju zudums</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a:noFill/>
                    </a:lnB>
                    <a:solidFill>
                      <a:srgbClr val="FFFFFF"/>
                    </a:solidFill>
                  </a:tcPr>
                </a:tc>
                <a:tc>
                  <a:txBody>
                    <a:bodyPr/>
                    <a:lstStyle/>
                    <a:p>
                      <a:r>
                        <a:rPr lang="en-LV" sz="1400">
                          <a:effectLst/>
                        </a:rPr>
                        <a:t> </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a:noFill/>
                    </a:lnB>
                    <a:solidFill>
                      <a:srgbClr val="FFFFFF"/>
                    </a:solidFill>
                  </a:tcPr>
                </a:tc>
                <a:tc>
                  <a:txBody>
                    <a:bodyPr/>
                    <a:lstStyle/>
                    <a:p>
                      <a:r>
                        <a:rPr lang="en-LV" sz="1400">
                          <a:effectLst/>
                        </a:rPr>
                        <a:t> </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a:noFill/>
                    </a:lnB>
                    <a:solidFill>
                      <a:srgbClr val="FFFFFF"/>
                    </a:solidFill>
                  </a:tcPr>
                </a:tc>
                <a:tc>
                  <a:txBody>
                    <a:bodyPr/>
                    <a:lstStyle/>
                    <a:p>
                      <a:r>
                        <a:rPr lang="en-GB" sz="1400" dirty="0">
                          <a:effectLst/>
                        </a:rPr>
                        <a:t>x</a:t>
                      </a:r>
                    </a:p>
                  </a:txBody>
                  <a:tcPr marL="72533" marR="72533" marT="36267" marB="36267" anchor="ctr">
                    <a:lnL>
                      <a:noFill/>
                    </a:lnL>
                    <a:lnR>
                      <a:noFill/>
                    </a:lnR>
                    <a:lnT w="9525" cap="flat" cmpd="sng" algn="ctr">
                      <a:solidFill>
                        <a:srgbClr val="E8E8E8"/>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175706631"/>
                  </a:ext>
                </a:extLst>
              </a:tr>
            </a:tbl>
          </a:graphicData>
        </a:graphic>
      </p:graphicFrame>
    </p:spTree>
    <p:extLst>
      <p:ext uri="{BB962C8B-B14F-4D97-AF65-F5344CB8AC3E}">
        <p14:creationId xmlns:p14="http://schemas.microsoft.com/office/powerpoint/2010/main" val="2966224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p:txBody>
          <a:bodyPr/>
          <a:lstStyle/>
          <a:p>
            <a:pPr algn="ctr"/>
            <a:r>
              <a:rPr lang="en-LV" dirty="0">
                <a:latin typeface="Arial" panose="020B0604020202020204" pitchFamily="34" charset="0"/>
                <a:cs typeface="Arial" panose="020B0604020202020204" pitchFamily="34" charset="0"/>
              </a:rPr>
              <a:t>PIEREDZE</a:t>
            </a:r>
          </a:p>
        </p:txBody>
      </p:sp>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1228468" y="2568850"/>
            <a:ext cx="9373629" cy="3601631"/>
          </a:xfrm>
        </p:spPr>
        <p:txBody>
          <a:bodyPr>
            <a:noAutofit/>
          </a:bodyPr>
          <a:lstStyle/>
          <a:p>
            <a:pPr marL="0" indent="0" algn="just">
              <a:buNone/>
            </a:pPr>
            <a:r>
              <a:rPr lang="lv-LV" b="0" i="0" dirty="0">
                <a:solidFill>
                  <a:srgbClr val="1A1A1A"/>
                </a:solidFill>
                <a:effectLst/>
                <a:latin typeface="Arial" panose="020B0604020202020204" pitchFamily="34" charset="0"/>
                <a:cs typeface="Arial" panose="020B0604020202020204" pitchFamily="34" charset="0"/>
              </a:rPr>
              <a:t>Agate Bērziņa, </a:t>
            </a:r>
            <a:r>
              <a:rPr lang="lv-LV" b="0" i="0" dirty="0" err="1">
                <a:solidFill>
                  <a:srgbClr val="1A1A1A"/>
                </a:solidFill>
                <a:effectLst/>
                <a:latin typeface="Arial" panose="020B0604020202020204" pitchFamily="34" charset="0"/>
                <a:cs typeface="Arial" panose="020B0604020202020204" pitchFamily="34" charset="0"/>
              </a:rPr>
              <a:t>Fostera</a:t>
            </a:r>
            <a:r>
              <a:rPr lang="lv-LV" b="0" i="0" dirty="0">
                <a:solidFill>
                  <a:srgbClr val="1A1A1A"/>
                </a:solidFill>
                <a:effectLst/>
                <a:latin typeface="Arial" panose="020B0604020202020204" pitchFamily="34" charset="0"/>
                <a:cs typeface="Arial" panose="020B0604020202020204" pitchFamily="34" charset="0"/>
              </a:rPr>
              <a:t> saimniece:</a:t>
            </a:r>
          </a:p>
          <a:p>
            <a:pPr marL="0" indent="0" algn="just">
              <a:buNone/>
            </a:pPr>
            <a:r>
              <a:rPr lang="lv-LV" b="0" i="0" dirty="0">
                <a:solidFill>
                  <a:srgbClr val="1A1A1A"/>
                </a:solidFill>
                <a:effectLst/>
                <a:latin typeface="Arial" panose="020B0604020202020204" pitchFamily="34" charset="0"/>
                <a:cs typeface="Arial" panose="020B0604020202020204" pitchFamily="34" charset="0"/>
              </a:rPr>
              <a:t>«Mums ir amerikāņu buldogs, un, zinot to, ka viņš ir ļoti alerģisks, kā arī faktu, ka veterinārmedicīnas pakalpojumi Latvijā ir dārgi, nolēmām viņu apdrošināt. Par apdrošināšanu uzzinājām, ieraugot reklāmu </a:t>
            </a:r>
            <a:r>
              <a:rPr lang="lv-LV" b="0" i="0" dirty="0" err="1">
                <a:solidFill>
                  <a:srgbClr val="1A1A1A"/>
                </a:solidFill>
                <a:effectLst/>
                <a:latin typeface="Arial" panose="020B0604020202020204" pitchFamily="34" charset="0"/>
                <a:cs typeface="Arial" panose="020B0604020202020204" pitchFamily="34" charset="0"/>
              </a:rPr>
              <a:t>zoopreču</a:t>
            </a:r>
            <a:r>
              <a:rPr lang="lv-LV" b="0" i="0" dirty="0">
                <a:solidFill>
                  <a:srgbClr val="1A1A1A"/>
                </a:solidFill>
                <a:effectLst/>
                <a:latin typeface="Arial" panose="020B0604020202020204" pitchFamily="34" charset="0"/>
                <a:cs typeface="Arial" panose="020B0604020202020204" pitchFamily="34" charset="0"/>
              </a:rPr>
              <a:t> veikalā. Sākumā likās, ka tas varētu būt diezgan dārgi. Intereses pēc </a:t>
            </a:r>
            <a:r>
              <a:rPr lang="lv-LV" b="0" i="1" dirty="0" err="1">
                <a:solidFill>
                  <a:srgbClr val="1A1A1A"/>
                </a:solidFill>
                <a:effectLst/>
                <a:latin typeface="Arial" panose="020B0604020202020204" pitchFamily="34" charset="0"/>
                <a:cs typeface="Arial" panose="020B0604020202020204" pitchFamily="34" charset="0"/>
              </a:rPr>
              <a:t>If</a:t>
            </a:r>
            <a:r>
              <a:rPr lang="lv-LV" b="0" i="1" dirty="0">
                <a:solidFill>
                  <a:srgbClr val="1A1A1A"/>
                </a:solidFill>
                <a:effectLst/>
                <a:latin typeface="Arial" panose="020B0604020202020204" pitchFamily="34" charset="0"/>
                <a:cs typeface="Arial" panose="020B0604020202020204" pitchFamily="34" charset="0"/>
              </a:rPr>
              <a:t> </a:t>
            </a:r>
            <a:r>
              <a:rPr lang="lv-LV" b="0" i="0" dirty="0">
                <a:solidFill>
                  <a:srgbClr val="1A1A1A"/>
                </a:solidFill>
                <a:effectLst/>
                <a:latin typeface="Arial" panose="020B0604020202020204" pitchFamily="34" charset="0"/>
                <a:cs typeface="Arial" panose="020B0604020202020204" pitchFamily="34" charset="0"/>
              </a:rPr>
              <a:t>mājaslapā aizpildījām pieteikumu, un izrādījās, ka tā nebūt nav. Mēneša maksājums bija ap 10 eiro. Pagājušajā vasarā suns apēda gumijas bumbiņu, kas, protams, radīja veselības problēmas. Par laimi, operācija nebija nepieciešama un bumbiņu izdevās izvilkt ar </a:t>
            </a:r>
            <a:r>
              <a:rPr lang="lv-LV" b="0" i="0" dirty="0" err="1">
                <a:solidFill>
                  <a:srgbClr val="1A1A1A"/>
                </a:solidFill>
                <a:effectLst/>
                <a:latin typeface="Arial" panose="020B0604020202020204" pitchFamily="34" charset="0"/>
                <a:cs typeface="Arial" panose="020B0604020202020204" pitchFamily="34" charset="0"/>
              </a:rPr>
              <a:t>gastroskopu</a:t>
            </a:r>
            <a:r>
              <a:rPr lang="lv-LV" b="0" i="0" dirty="0">
                <a:solidFill>
                  <a:srgbClr val="1A1A1A"/>
                </a:solidFill>
                <a:effectLst/>
                <a:latin typeface="Arial" panose="020B0604020202020204" pitchFamily="34" charset="0"/>
                <a:cs typeface="Arial" panose="020B0604020202020204" pitchFamily="34" charset="0"/>
              </a:rPr>
              <a:t>. </a:t>
            </a:r>
            <a:r>
              <a:rPr lang="lv-LV" dirty="0">
                <a:effectLst/>
                <a:latin typeface="Arial" panose="020B0604020202020204" pitchFamily="34" charset="0"/>
                <a:cs typeface="Arial" panose="020B0604020202020204" pitchFamily="34" charset="0"/>
              </a:rPr>
              <a:t>Kopējās izmaksas no diagnosticēšanas līdz izārstēšanas brīdim bija ap 450 eiro.</a:t>
            </a:r>
          </a:p>
        </p:txBody>
      </p:sp>
    </p:spTree>
    <p:extLst>
      <p:ext uri="{BB962C8B-B14F-4D97-AF65-F5344CB8AC3E}">
        <p14:creationId xmlns:p14="http://schemas.microsoft.com/office/powerpoint/2010/main" val="403910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063F27BC-7079-4FF7-8F7C-ABC82FA3C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a:xfrm>
            <a:off x="914400" y="1371600"/>
            <a:ext cx="5181600" cy="1314443"/>
          </a:xfrm>
        </p:spPr>
        <p:txBody>
          <a:bodyPr>
            <a:normAutofit/>
          </a:bodyPr>
          <a:lstStyle/>
          <a:p>
            <a:r>
              <a:rPr lang="en-LV" dirty="0">
                <a:latin typeface="Arial" panose="020B0604020202020204" pitchFamily="34" charset="0"/>
                <a:cs typeface="Arial" panose="020B0604020202020204" pitchFamily="34" charset="0"/>
              </a:rPr>
              <a:t>KĀPĒC APDROŠINĀT?</a:t>
            </a:r>
          </a:p>
        </p:txBody>
      </p:sp>
      <p:cxnSp>
        <p:nvCxnSpPr>
          <p:cNvPr id="2057" name="Straight Connector 2056">
            <a:extLst>
              <a:ext uri="{FF2B5EF4-FFF2-40B4-BE49-F238E27FC236}">
                <a16:creationId xmlns:a16="http://schemas.microsoft.com/office/drawing/2014/main" id="{7DC0D673-1F99-4297-849B-F821ED3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399" y="2853369"/>
            <a:ext cx="4679207" cy="3088460"/>
          </a:xfrm>
        </p:spPr>
        <p:txBody>
          <a:bodyPr>
            <a:normAutofit/>
          </a:bodyPr>
          <a:lstStyle/>
          <a:p>
            <a:pPr>
              <a:lnSpc>
                <a:spcPct val="110000"/>
              </a:lnSpc>
            </a:pPr>
            <a:r>
              <a:rPr lang="en-GB" sz="1900" dirty="0" err="1">
                <a:latin typeface="Arial" panose="020B0604020202020204" pitchFamily="34" charset="0"/>
                <a:cs typeface="Arial" panose="020B0604020202020204" pitchFamily="34" charset="0"/>
              </a:rPr>
              <a:t>V</a:t>
            </a:r>
            <a:r>
              <a:rPr lang="en-GB" sz="1900" b="0" i="0" dirty="0" err="1">
                <a:effectLst/>
                <a:latin typeface="Arial" panose="020B0604020202020204" pitchFamily="34" charset="0"/>
                <a:cs typeface="Arial" panose="020B0604020202020204" pitchFamily="34" charset="0"/>
              </a:rPr>
              <a:t>ai</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zināt</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cik</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vidēji</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maksā</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mājdzīvnieka</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slimības</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ārstēšana</a:t>
            </a:r>
            <a:r>
              <a:rPr lang="en-GB" sz="1900" b="0" i="0" dirty="0">
                <a:effectLst/>
                <a:latin typeface="Arial" panose="020B0604020202020204" pitchFamily="34" charset="0"/>
                <a:cs typeface="Arial" panose="020B0604020202020204" pitchFamily="34" charset="0"/>
              </a:rPr>
              <a:t> pie </a:t>
            </a:r>
            <a:r>
              <a:rPr lang="en-GB" sz="1900" b="0" i="0" dirty="0" err="1">
                <a:effectLst/>
                <a:latin typeface="Arial" panose="020B0604020202020204" pitchFamily="34" charset="0"/>
                <a:cs typeface="Arial" panose="020B0604020202020204" pitchFamily="34" charset="0"/>
              </a:rPr>
              <a:t>veterinārārsta</a:t>
            </a:r>
            <a:r>
              <a:rPr lang="en-GB" sz="1900" b="0" i="0" dirty="0">
                <a:effectLst/>
                <a:latin typeface="Arial" panose="020B0604020202020204" pitchFamily="34" charset="0"/>
                <a:cs typeface="Arial" panose="020B0604020202020204" pitchFamily="34" charset="0"/>
              </a:rPr>
              <a:t> un </a:t>
            </a:r>
            <a:r>
              <a:rPr lang="en-GB" sz="1900" b="0" i="0" dirty="0" err="1">
                <a:effectLst/>
                <a:latin typeface="Arial" panose="020B0604020202020204" pitchFamily="34" charset="0"/>
                <a:cs typeface="Arial" panose="020B0604020202020204" pitchFamily="34" charset="0"/>
              </a:rPr>
              <a:t>medikamentu</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iegāde</a:t>
            </a:r>
            <a:r>
              <a:rPr lang="en-GB" sz="1900" b="0" i="0" dirty="0">
                <a:effectLst/>
                <a:latin typeface="Arial" panose="020B0604020202020204" pitchFamily="34" charset="0"/>
                <a:cs typeface="Arial" panose="020B0604020202020204" pitchFamily="34" charset="0"/>
              </a:rPr>
              <a:t>? </a:t>
            </a:r>
          </a:p>
          <a:p>
            <a:pPr>
              <a:lnSpc>
                <a:spcPct val="110000"/>
              </a:lnSpc>
            </a:pPr>
            <a:r>
              <a:rPr lang="lv-LV" sz="1900" b="0" i="0" dirty="0">
                <a:effectLst/>
                <a:latin typeface="Arial" panose="020B0604020202020204" pitchFamily="34" charset="0"/>
                <a:cs typeface="Arial" panose="020B0604020202020204" pitchFamily="34" charset="0"/>
              </a:rPr>
              <a:t>Vai mēdzat ceļot un esat nodrošinājies gadījumiem, ja mājdzīvnieka slimības dēļ ceļojums pēkšņi jāatceļ?</a:t>
            </a:r>
            <a:endParaRPr lang="en-GB" sz="1900" dirty="0">
              <a:latin typeface="Arial" panose="020B0604020202020204" pitchFamily="34" charset="0"/>
              <a:cs typeface="Arial" panose="020B0604020202020204" pitchFamily="34" charset="0"/>
            </a:endParaRPr>
          </a:p>
          <a:p>
            <a:pPr>
              <a:lnSpc>
                <a:spcPct val="110000"/>
              </a:lnSpc>
            </a:pPr>
            <a:r>
              <a:rPr lang="en-GB" sz="1900" b="0" i="0" dirty="0" err="1">
                <a:effectLst/>
                <a:latin typeface="Arial" panose="020B0604020202020204" pitchFamily="34" charset="0"/>
                <a:cs typeface="Arial" panose="020B0604020202020204" pitchFamily="34" charset="0"/>
              </a:rPr>
              <a:t>Vai</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esat</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pārliecināts</a:t>
            </a:r>
            <a:r>
              <a:rPr lang="en-GB" sz="1900" b="0" i="0" dirty="0">
                <a:effectLst/>
                <a:latin typeface="Arial" panose="020B0604020202020204" pitchFamily="34" charset="0"/>
                <a:cs typeface="Arial" panose="020B0604020202020204" pitchFamily="34" charset="0"/>
              </a:rPr>
              <a:t> par </a:t>
            </a:r>
            <a:r>
              <a:rPr lang="en-GB" sz="1900" b="0" i="0" dirty="0" err="1">
                <a:effectLst/>
                <a:latin typeface="Arial" panose="020B0604020202020204" pitchFamily="34" charset="0"/>
                <a:cs typeface="Arial" panose="020B0604020202020204" pitchFamily="34" charset="0"/>
              </a:rPr>
              <a:t>mājdzīvnieka</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uzvedību</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jebkurā</a:t>
            </a:r>
            <a:r>
              <a:rPr lang="en-GB" sz="1900" b="0" i="0" dirty="0">
                <a:effectLst/>
                <a:latin typeface="Arial" panose="020B0604020202020204" pitchFamily="34" charset="0"/>
                <a:cs typeface="Arial" panose="020B0604020202020204" pitchFamily="34" charset="0"/>
              </a:rPr>
              <a:t> </a:t>
            </a:r>
            <a:r>
              <a:rPr lang="en-GB" sz="1900" b="0" i="0" dirty="0" err="1">
                <a:effectLst/>
                <a:latin typeface="Arial" panose="020B0604020202020204" pitchFamily="34" charset="0"/>
                <a:cs typeface="Arial" panose="020B0604020202020204" pitchFamily="34" charset="0"/>
              </a:rPr>
              <a:t>situācijā</a:t>
            </a:r>
            <a:r>
              <a:rPr lang="en-GB" sz="1900" b="0" i="0" dirty="0">
                <a:effectLst/>
                <a:latin typeface="Arial" panose="020B0604020202020204" pitchFamily="34" charset="0"/>
                <a:cs typeface="Arial" panose="020B0604020202020204" pitchFamily="34" charset="0"/>
              </a:rPr>
              <a:t>? </a:t>
            </a:r>
            <a:endParaRPr lang="en-LV" sz="1900" dirty="0">
              <a:latin typeface="Arial" panose="020B0604020202020204" pitchFamily="34" charset="0"/>
              <a:cs typeface="Arial" panose="020B0604020202020204" pitchFamily="34" charset="0"/>
            </a:endParaRPr>
          </a:p>
        </p:txBody>
      </p:sp>
      <p:pic>
        <p:nvPicPr>
          <p:cNvPr id="2050" name="Picture 2" descr="Soru Işareti Yanıt Arama - Pixabay'de ücretsiz resim">
            <a:extLst>
              <a:ext uri="{FF2B5EF4-FFF2-40B4-BE49-F238E27FC236}">
                <a16:creationId xmlns:a16="http://schemas.microsoft.com/office/drawing/2014/main" id="{BE91D415-77E0-95E7-A6CE-4AE372F648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
          <a:stretch/>
        </p:blipFill>
        <p:spPr bwMode="auto">
          <a:xfrm>
            <a:off x="6524941" y="980759"/>
            <a:ext cx="4810442" cy="4810442"/>
          </a:xfrm>
          <a:custGeom>
            <a:avLst/>
            <a:gdLst/>
            <a:ahLst/>
            <a:cxnLst/>
            <a:rect l="l" t="t" r="r" b="b"/>
            <a:pathLst>
              <a:path w="5610348" h="5610348">
                <a:moveTo>
                  <a:pt x="2805174" y="0"/>
                </a:moveTo>
                <a:cubicBezTo>
                  <a:pt x="4354429" y="0"/>
                  <a:pt x="5610348" y="1255919"/>
                  <a:pt x="5610348" y="2805174"/>
                </a:cubicBezTo>
                <a:cubicBezTo>
                  <a:pt x="5610348" y="4354429"/>
                  <a:pt x="4354429" y="5610348"/>
                  <a:pt x="2805174" y="5610348"/>
                </a:cubicBezTo>
                <a:cubicBezTo>
                  <a:pt x="1255919" y="5610348"/>
                  <a:pt x="0" y="4354429"/>
                  <a:pt x="0" y="2805174"/>
                </a:cubicBezTo>
                <a:cubicBezTo>
                  <a:pt x="0" y="1255919"/>
                  <a:pt x="1255919" y="0"/>
                  <a:pt x="2805174"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70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p:txBody>
          <a:bodyPr/>
          <a:lstStyle/>
          <a:p>
            <a:pPr algn="ctr"/>
            <a:r>
              <a:rPr lang="en-LV" dirty="0">
                <a:latin typeface="Arial" panose="020B0604020202020204" pitchFamily="34" charset="0"/>
                <a:cs typeface="Arial" panose="020B0604020202020204" pitchFamily="34" charset="0"/>
              </a:rPr>
              <a:t>PIEREDZE</a:t>
            </a:r>
          </a:p>
        </p:txBody>
      </p:sp>
      <p:sp>
        <p:nvSpPr>
          <p:cNvPr id="5" name="Content Placeholder 4">
            <a:extLst>
              <a:ext uri="{FF2B5EF4-FFF2-40B4-BE49-F238E27FC236}">
                <a16:creationId xmlns:a16="http://schemas.microsoft.com/office/drawing/2014/main" id="{65DBFCB9-38CF-E6EC-0857-5CFBC070BB9D}"/>
              </a:ext>
            </a:extLst>
          </p:cNvPr>
          <p:cNvSpPr>
            <a:spLocks noGrp="1"/>
          </p:cNvSpPr>
          <p:nvPr>
            <p:ph idx="1"/>
          </p:nvPr>
        </p:nvSpPr>
        <p:spPr/>
        <p:txBody>
          <a:bodyPr>
            <a:normAutofit lnSpcReduction="10000"/>
          </a:bodyPr>
          <a:lstStyle/>
          <a:p>
            <a:pPr marL="0" indent="0" algn="just">
              <a:buNone/>
            </a:pPr>
            <a:r>
              <a:rPr lang="lv-LV" b="0" i="0" dirty="0">
                <a:solidFill>
                  <a:srgbClr val="1A1A1A"/>
                </a:solidFill>
                <a:effectLst/>
                <a:latin typeface="Arial" panose="020B0604020202020204" pitchFamily="34" charset="0"/>
                <a:cs typeface="Arial" panose="020B0604020202020204" pitchFamily="34" charset="0"/>
              </a:rPr>
              <a:t>Santa Šulce, Ārčija saimniece</a:t>
            </a:r>
          </a:p>
          <a:p>
            <a:pPr marL="0" indent="0" algn="just">
              <a:buNone/>
            </a:pPr>
            <a:r>
              <a:rPr lang="lv-LV" b="0" i="0" dirty="0">
                <a:solidFill>
                  <a:srgbClr val="1A1A1A"/>
                </a:solidFill>
                <a:effectLst/>
                <a:latin typeface="Arial" panose="020B0604020202020204" pitchFamily="34" charset="0"/>
                <a:cs typeface="Arial" panose="020B0604020202020204" pitchFamily="34" charset="0"/>
              </a:rPr>
              <a:t>«Mans </a:t>
            </a:r>
            <a:r>
              <a:rPr lang="lv-LV" b="0" i="1" dirty="0" err="1">
                <a:solidFill>
                  <a:srgbClr val="1A1A1A"/>
                </a:solidFill>
                <a:effectLst/>
                <a:latin typeface="Arial" panose="020B0604020202020204" pitchFamily="34" charset="0"/>
                <a:cs typeface="Arial" panose="020B0604020202020204" pitchFamily="34" charset="0"/>
              </a:rPr>
              <a:t>Cane</a:t>
            </a:r>
            <a:r>
              <a:rPr lang="lv-LV" b="0" i="1" dirty="0">
                <a:solidFill>
                  <a:srgbClr val="1A1A1A"/>
                </a:solidFill>
                <a:effectLst/>
                <a:latin typeface="Arial" panose="020B0604020202020204" pitchFamily="34" charset="0"/>
                <a:cs typeface="Arial" panose="020B0604020202020204" pitchFamily="34" charset="0"/>
              </a:rPr>
              <a:t> </a:t>
            </a:r>
            <a:r>
              <a:rPr lang="lv-LV" b="0" i="1" dirty="0" err="1">
                <a:solidFill>
                  <a:srgbClr val="1A1A1A"/>
                </a:solidFill>
                <a:effectLst/>
                <a:latin typeface="Arial" panose="020B0604020202020204" pitchFamily="34" charset="0"/>
                <a:cs typeface="Arial" panose="020B0604020202020204" pitchFamily="34" charset="0"/>
              </a:rPr>
              <a:t>Corso</a:t>
            </a:r>
            <a:r>
              <a:rPr lang="lv-LV" b="0" i="1" dirty="0">
                <a:solidFill>
                  <a:srgbClr val="1A1A1A"/>
                </a:solidFill>
                <a:effectLst/>
                <a:latin typeface="Arial" panose="020B0604020202020204" pitchFamily="34" charset="0"/>
                <a:cs typeface="Arial" panose="020B0604020202020204" pitchFamily="34" charset="0"/>
              </a:rPr>
              <a:t> </a:t>
            </a:r>
            <a:r>
              <a:rPr lang="lv-LV" b="0" i="0" dirty="0">
                <a:solidFill>
                  <a:srgbClr val="1A1A1A"/>
                </a:solidFill>
                <a:effectLst/>
                <a:latin typeface="Arial" panose="020B0604020202020204" pitchFamily="34" charset="0"/>
                <a:cs typeface="Arial" panose="020B0604020202020204" pitchFamily="34" charset="0"/>
              </a:rPr>
              <a:t>šķirnes suns ir apdrošināts </a:t>
            </a:r>
            <a:r>
              <a:rPr lang="lv-LV" b="0" i="1" dirty="0">
                <a:solidFill>
                  <a:srgbClr val="1A1A1A"/>
                </a:solidFill>
                <a:effectLst/>
                <a:latin typeface="Arial" panose="020B0604020202020204" pitchFamily="34" charset="0"/>
                <a:cs typeface="Arial" panose="020B0604020202020204" pitchFamily="34" charset="0"/>
              </a:rPr>
              <a:t>Baltā</a:t>
            </a:r>
            <a:r>
              <a:rPr lang="lv-LV" b="0" i="0" dirty="0">
                <a:solidFill>
                  <a:srgbClr val="1A1A1A"/>
                </a:solidFill>
                <a:effectLst/>
                <a:latin typeface="Arial" panose="020B0604020202020204" pitchFamily="34" charset="0"/>
                <a:cs typeface="Arial" panose="020B0604020202020204" pitchFamily="34" charset="0"/>
              </a:rPr>
              <a:t>, un apdrošināšanu esmu izmantojusi, kad Ārčijam parādījās alerģiska reakcija. Pie veterinārārsta devāmies naktī, vizītes atkārtojām vēl vairākas reizes, tika veiktas pārbaudes un izrakstītas zāles. Uzrādot maksājuma dokumentus un ārsta izrakstu, visas izmaksas (165 eiro), kas trīs reizes pārsniedza gada apdrošināšanas maksājumu, tika segtas. Ārčijs joprojām ir apdrošināts. Apdrošināšana sedz ārstniecības izmaksas, medikamentus, kā arī ir nelaimes gadījumus.»</a:t>
            </a:r>
          </a:p>
          <a:p>
            <a:pPr algn="just"/>
            <a:endParaRPr lang="en-LV" dirty="0"/>
          </a:p>
        </p:txBody>
      </p:sp>
    </p:spTree>
    <p:extLst>
      <p:ext uri="{BB962C8B-B14F-4D97-AF65-F5344CB8AC3E}">
        <p14:creationId xmlns:p14="http://schemas.microsoft.com/office/powerpoint/2010/main" val="1027030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p:txBody>
          <a:bodyPr/>
          <a:lstStyle/>
          <a:p>
            <a:pPr algn="ctr"/>
            <a:r>
              <a:rPr lang="en-LV" dirty="0">
                <a:latin typeface="Arial" panose="020B0604020202020204" pitchFamily="34" charset="0"/>
                <a:cs typeface="Arial" panose="020B0604020202020204" pitchFamily="34" charset="0"/>
              </a:rPr>
              <a:t>PIEREDZE</a:t>
            </a:r>
          </a:p>
        </p:txBody>
      </p:sp>
      <p:sp>
        <p:nvSpPr>
          <p:cNvPr id="8" name="TextBox 7">
            <a:extLst>
              <a:ext uri="{FF2B5EF4-FFF2-40B4-BE49-F238E27FC236}">
                <a16:creationId xmlns:a16="http://schemas.microsoft.com/office/drawing/2014/main" id="{B1958342-EFC6-64FF-7D2C-8146B7934B2C}"/>
              </a:ext>
            </a:extLst>
          </p:cNvPr>
          <p:cNvSpPr txBox="1"/>
          <p:nvPr/>
        </p:nvSpPr>
        <p:spPr>
          <a:xfrm>
            <a:off x="914399" y="2363390"/>
            <a:ext cx="10589741" cy="2862322"/>
          </a:xfrm>
          <a:prstGeom prst="rect">
            <a:avLst/>
          </a:prstGeom>
          <a:noFill/>
        </p:spPr>
        <p:txBody>
          <a:bodyPr wrap="square">
            <a:spAutoFit/>
          </a:bodyPr>
          <a:lstStyle/>
          <a:p>
            <a:pPr algn="just"/>
            <a:r>
              <a:rPr lang="lv-LV" sz="2000" b="0" i="0" dirty="0">
                <a:solidFill>
                  <a:srgbClr val="1A1A1A"/>
                </a:solidFill>
                <a:effectLst/>
                <a:latin typeface="Arial" panose="020B0604020202020204" pitchFamily="34" charset="0"/>
                <a:cs typeface="Arial" panose="020B0604020202020204" pitchFamily="34" charset="0"/>
              </a:rPr>
              <a:t>Līna Lisnere, Maikliņa saimniece</a:t>
            </a:r>
          </a:p>
          <a:p>
            <a:pPr algn="just"/>
            <a:endParaRPr lang="lv-LV" sz="2000" b="0" i="0" dirty="0">
              <a:solidFill>
                <a:srgbClr val="1A1A1A"/>
              </a:solidFill>
              <a:effectLst/>
              <a:latin typeface="Arial" panose="020B0604020202020204" pitchFamily="34" charset="0"/>
              <a:cs typeface="Arial" panose="020B0604020202020204" pitchFamily="34" charset="0"/>
            </a:endParaRPr>
          </a:p>
          <a:p>
            <a:pPr algn="just"/>
            <a:r>
              <a:rPr lang="lv-LV" sz="2000" b="0" i="0" dirty="0">
                <a:solidFill>
                  <a:srgbClr val="1A1A1A"/>
                </a:solidFill>
                <a:effectLst/>
                <a:latin typeface="Arial" panose="020B0604020202020204" pitchFamily="34" charset="0"/>
                <a:cs typeface="Arial" panose="020B0604020202020204" pitchFamily="34" charset="0"/>
              </a:rPr>
              <a:t>«Ņemot vērā, ka mūsu ģimenes četri kaķi ir pilntiesīgi ģimenes locekļi un arī reizēm mēdz paņemt </a:t>
            </a:r>
            <a:r>
              <a:rPr lang="lv-LV" sz="2000" b="0" i="1" dirty="0">
                <a:solidFill>
                  <a:srgbClr val="1A1A1A"/>
                </a:solidFill>
                <a:effectLst/>
                <a:latin typeface="Arial" panose="020B0604020202020204" pitchFamily="34" charset="0"/>
                <a:cs typeface="Arial" panose="020B0604020202020204" pitchFamily="34" charset="0"/>
              </a:rPr>
              <a:t>slimības lapu</a:t>
            </a:r>
            <a:r>
              <a:rPr lang="lv-LV" sz="2000" b="0" i="0" dirty="0">
                <a:solidFill>
                  <a:srgbClr val="1A1A1A"/>
                </a:solidFill>
                <a:effectLst/>
                <a:latin typeface="Arial" panose="020B0604020202020204" pitchFamily="34" charset="0"/>
                <a:cs typeface="Arial" panose="020B0604020202020204" pitchFamily="34" charset="0"/>
              </a:rPr>
              <a:t>, mājdzīvniekus apdrošinām jau vairākus gadus. Nesen viens no kaķiem sasirga, un sonogrāfijā apstiprinājās, ka dzīvnieks acīmredzot norijis svešķermeni. Tika pieņemts lēmums svešķermeni izoperēt, kaķis operāciju pārcieta lieliski, bet ārstēšanās izmaksas sasniedza 100 eiro. Iesniedzām kompānijai </a:t>
            </a:r>
            <a:r>
              <a:rPr lang="lv-LV" sz="2000" b="0" i="1" dirty="0">
                <a:solidFill>
                  <a:srgbClr val="1A1A1A"/>
                </a:solidFill>
                <a:effectLst/>
                <a:latin typeface="Arial" panose="020B0604020202020204" pitchFamily="34" charset="0"/>
                <a:cs typeface="Arial" panose="020B0604020202020204" pitchFamily="34" charset="0"/>
              </a:rPr>
              <a:t>Balta </a:t>
            </a:r>
            <a:r>
              <a:rPr lang="lv-LV" sz="2000" b="0" i="0" dirty="0">
                <a:solidFill>
                  <a:srgbClr val="1A1A1A"/>
                </a:solidFill>
                <a:effectLst/>
                <a:latin typeface="Arial" panose="020B0604020202020204" pitchFamily="34" charset="0"/>
                <a:cs typeface="Arial" panose="020B0604020202020204" pitchFamily="34" charset="0"/>
              </a:rPr>
              <a:t>veterinārārsta izrakstu par ārstēšanu, un jau pēc 3 dienām saņēmām pārskaitījumu par visu iztērēto summu. Bijām priecīgi gan par veselu mīluli, gan ietaupītiem tēriņiem.»</a:t>
            </a:r>
          </a:p>
        </p:txBody>
      </p:sp>
    </p:spTree>
    <p:extLst>
      <p:ext uri="{BB962C8B-B14F-4D97-AF65-F5344CB8AC3E}">
        <p14:creationId xmlns:p14="http://schemas.microsoft.com/office/powerpoint/2010/main" val="445788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63" name="Rectangle 19462">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a:xfrm>
            <a:off x="914400" y="1371600"/>
            <a:ext cx="4079987" cy="1314443"/>
          </a:xfrm>
        </p:spPr>
        <p:txBody>
          <a:bodyPr vert="horz" lIns="91440" tIns="45720" rIns="91440" bIns="45720" rtlCol="0" anchor="t">
            <a:normAutofit/>
          </a:bodyPr>
          <a:lstStyle/>
          <a:p>
            <a:pPr algn="ctr"/>
            <a:r>
              <a:rPr lang="en-US" kern="1200" dirty="0">
                <a:solidFill>
                  <a:schemeClr val="tx1"/>
                </a:solidFill>
                <a:latin typeface="Arial" panose="020B0604020202020204" pitchFamily="34" charset="0"/>
                <a:cs typeface="Arial" panose="020B0604020202020204" pitchFamily="34" charset="0"/>
              </a:rPr>
              <a:t>PALDIES PAR UZMANĪBU!</a:t>
            </a:r>
          </a:p>
        </p:txBody>
      </p:sp>
      <p:cxnSp>
        <p:nvCxnSpPr>
          <p:cNvPr id="19465" name="Straight Connector 19464">
            <a:extLst>
              <a:ext uri="{FF2B5EF4-FFF2-40B4-BE49-F238E27FC236}">
                <a16:creationId xmlns:a16="http://schemas.microsoft.com/office/drawing/2014/main" id="{753FE100-D0AB-4AE2-824B-60CFA31EC6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080B156-451B-22F5-FC66-4E8E921C48AB}"/>
              </a:ext>
            </a:extLst>
          </p:cNvPr>
          <p:cNvSpPr txBox="1"/>
          <p:nvPr/>
        </p:nvSpPr>
        <p:spPr>
          <a:xfrm>
            <a:off x="990600" y="3636992"/>
            <a:ext cx="4079988" cy="841301"/>
          </a:xfrm>
          <a:prstGeom prst="rect">
            <a:avLst/>
          </a:prstGeom>
        </p:spPr>
        <p:txBody>
          <a:bodyPr vert="horz" lIns="91440" tIns="45720" rIns="91440" bIns="45720" rtlCol="0">
            <a:normAutofit/>
          </a:bodyPr>
          <a:lstStyle/>
          <a:p>
            <a:pPr algn="ctr">
              <a:lnSpc>
                <a:spcPct val="120000"/>
              </a:lnSpc>
              <a:spcAft>
                <a:spcPts val="600"/>
              </a:spcAft>
              <a:buSzPct val="87000"/>
            </a:pPr>
            <a:r>
              <a:rPr lang="en-US" dirty="0">
                <a:latin typeface="Arial" panose="020B0604020202020204" pitchFamily="34" charset="0"/>
                <a:cs typeface="Arial" panose="020B0604020202020204" pitchFamily="34" charset="0"/>
              </a:rPr>
              <a:t>LAI MŪSU </a:t>
            </a:r>
            <a:r>
              <a:rPr lang="en-US" sz="2000" dirty="0">
                <a:latin typeface="Arial" panose="020B0604020202020204" pitchFamily="34" charset="0"/>
                <a:cs typeface="Arial" panose="020B0604020202020204" pitchFamily="34" charset="0"/>
              </a:rPr>
              <a:t>MĪLUĻIEM</a:t>
            </a:r>
            <a:r>
              <a:rPr lang="en-US" dirty="0">
                <a:latin typeface="Arial" panose="020B0604020202020204" pitchFamily="34" charset="0"/>
                <a:cs typeface="Arial" panose="020B0604020202020204" pitchFamily="34" charset="0"/>
              </a:rPr>
              <a:t> VESELĪBA!</a:t>
            </a:r>
          </a:p>
        </p:txBody>
      </p:sp>
      <p:pic>
        <p:nvPicPr>
          <p:cNvPr id="19458" name="Picture 2" descr="100+ Dog Thank You Illustrations, Royalty-Free Vector Graphics &amp; Clip Art -  iStock | Cat thank you, Group of dogs, Dog trick">
            <a:extLst>
              <a:ext uri="{FF2B5EF4-FFF2-40B4-BE49-F238E27FC236}">
                <a16:creationId xmlns:a16="http://schemas.microsoft.com/office/drawing/2014/main" id="{2A5C552A-3D14-D407-50B9-BB0E8195E08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63018" y="643467"/>
            <a:ext cx="5571065" cy="5571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54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06" name="Straight Connector 3105">
            <a:extLst>
              <a:ext uri="{FF2B5EF4-FFF2-40B4-BE49-F238E27FC236}">
                <a16:creationId xmlns:a16="http://schemas.microsoft.com/office/drawing/2014/main" id="{F209B62C-3402-4623-9A7C-AA048B56F8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3108" name="Rectangle 3107">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a:xfrm>
            <a:off x="914401" y="914400"/>
            <a:ext cx="4035055" cy="2996649"/>
          </a:xfrm>
        </p:spPr>
        <p:txBody>
          <a:bodyPr vert="horz" lIns="91440" tIns="45720" rIns="91440" bIns="45720" rtlCol="0" anchor="t">
            <a:normAutofit/>
          </a:bodyPr>
          <a:lstStyle/>
          <a:p>
            <a:r>
              <a:rPr lang="en-US" sz="3600" dirty="0">
                <a:latin typeface="Arial" panose="020B0604020202020204" pitchFamily="34" charset="0"/>
                <a:cs typeface="Arial" panose="020B0604020202020204" pitchFamily="34" charset="0"/>
              </a:rPr>
              <a:t>KĀDS IR PIEDĀVĀJUMS?</a:t>
            </a:r>
          </a:p>
        </p:txBody>
      </p:sp>
      <p:pic>
        <p:nvPicPr>
          <p:cNvPr id="3076" name="Picture 4" descr="Logotips | BALTA">
            <a:extLst>
              <a:ext uri="{FF2B5EF4-FFF2-40B4-BE49-F238E27FC236}">
                <a16:creationId xmlns:a16="http://schemas.microsoft.com/office/drawing/2014/main" id="{225290C8-F836-2BD1-25E5-D29729DE7CA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83248" y="643468"/>
            <a:ext cx="2645070" cy="264507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a:extLst>
              <a:ext uri="{FF2B5EF4-FFF2-40B4-BE49-F238E27FC236}">
                <a16:creationId xmlns:a16="http://schemas.microsoft.com/office/drawing/2014/main" id="{110CB35E-F4F5-4601-36E7-21CBDF1734D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750052" y="643469"/>
            <a:ext cx="2685349" cy="2645069"/>
          </a:xfrm>
          <a:prstGeom prst="rect">
            <a:avLst/>
          </a:prstGeom>
          <a:noFill/>
          <a:extLst>
            <a:ext uri="{909E8E84-426E-40DD-AFC4-6F175D3DCCD1}">
              <a14:hiddenFill xmlns:a14="http://schemas.microsoft.com/office/drawing/2010/main">
                <a:solidFill>
                  <a:srgbClr val="FFFFFF"/>
                </a:solidFill>
              </a14:hiddenFill>
            </a:ext>
          </a:extLst>
        </p:spPr>
      </p:pic>
      <p:cxnSp>
        <p:nvCxnSpPr>
          <p:cNvPr id="3110" name="Straight Connector 3109">
            <a:extLst>
              <a:ext uri="{FF2B5EF4-FFF2-40B4-BE49-F238E27FC236}">
                <a16:creationId xmlns:a16="http://schemas.microsoft.com/office/drawing/2014/main" id="{59D7B6BE-A4E0-4483-BEC5-493AC3E5D2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7529" y="4861206"/>
            <a:ext cx="9788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078" name="Picture 6">
            <a:extLst>
              <a:ext uri="{FF2B5EF4-FFF2-40B4-BE49-F238E27FC236}">
                <a16:creationId xmlns:a16="http://schemas.microsoft.com/office/drawing/2014/main" id="{AC92F1E2-8BEB-CBF1-C327-95E904E969A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48491" y="3569463"/>
            <a:ext cx="4600122" cy="2645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3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29D82-EF09-118E-AFA1-D6299D304F93}"/>
              </a:ext>
            </a:extLst>
          </p:cNvPr>
          <p:cNvSpPr>
            <a:spLocks noGrp="1"/>
          </p:cNvSpPr>
          <p:nvPr>
            <p:ph type="title"/>
          </p:nvPr>
        </p:nvSpPr>
        <p:spPr>
          <a:xfrm>
            <a:off x="914399" y="2853369"/>
            <a:ext cx="10363200" cy="1314443"/>
          </a:xfrm>
        </p:spPr>
        <p:txBody>
          <a:bodyPr>
            <a:normAutofit/>
          </a:bodyPr>
          <a:lstStyle/>
          <a:p>
            <a:pPr algn="ctr"/>
            <a:r>
              <a:rPr lang="en-LV" sz="4800" dirty="0">
                <a:latin typeface="Arial" panose="020B0604020202020204" pitchFamily="34" charset="0"/>
                <a:cs typeface="Arial" panose="020B0604020202020204" pitchFamily="34" charset="0"/>
              </a:rPr>
              <a:t>KAS TIEK APDROŠINĀTS?</a:t>
            </a:r>
          </a:p>
        </p:txBody>
      </p:sp>
    </p:spTree>
    <p:extLst>
      <p:ext uri="{BB962C8B-B14F-4D97-AF65-F5344CB8AC3E}">
        <p14:creationId xmlns:p14="http://schemas.microsoft.com/office/powerpoint/2010/main" val="47686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2" name="Rectangle 4111">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a:extLst>
              <a:ext uri="{FF2B5EF4-FFF2-40B4-BE49-F238E27FC236}">
                <a16:creationId xmlns:a16="http://schemas.microsoft.com/office/drawing/2014/main" id="{CB9EEF46-3E95-E1A2-9CB2-6A17DC15297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356" r="-3" b="989"/>
          <a:stretch/>
        </p:blipFill>
        <p:spPr bwMode="auto">
          <a:xfrm>
            <a:off x="783159" y="1642210"/>
            <a:ext cx="6971708" cy="47656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
            <a:extLst>
              <a:ext uri="{FF2B5EF4-FFF2-40B4-BE49-F238E27FC236}">
                <a16:creationId xmlns:a16="http://schemas.microsoft.com/office/drawing/2014/main" id="{F3001C3B-17DE-C38D-8544-A2F022F4D491}"/>
              </a:ext>
            </a:extLst>
          </p:cNvPr>
          <p:cNvSpPr>
            <a:spLocks noChangeArrowheads="1"/>
          </p:cNvSpPr>
          <p:nvPr/>
        </p:nvSpPr>
        <p:spPr bwMode="auto">
          <a:xfrm>
            <a:off x="8701087" y="2481714"/>
            <a:ext cx="2739571" cy="399396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lnSpcReduction="10000"/>
          </a:bodyPr>
          <a:lstStyle/>
          <a:p>
            <a:pPr marL="0" marR="0" lvl="0" indent="0" fontAlgn="base">
              <a:lnSpc>
                <a:spcPct val="110000"/>
              </a:lnSpc>
              <a:spcBef>
                <a:spcPct val="0"/>
              </a:spcBef>
              <a:spcAft>
                <a:spcPts val="600"/>
              </a:spcAft>
              <a:buClrTx/>
              <a:buSzPct val="87000"/>
              <a:buFontTx/>
              <a:buNone/>
              <a:tabLst/>
            </a:pPr>
            <a:r>
              <a:rPr kumimoji="0" lang="en-US" altLang="en-LV" sz="14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lang="en-US" altLang="en-LV" sz="1400" dirty="0" err="1">
                <a:latin typeface="Arial" panose="020B0604020202020204" pitchFamily="34" charset="0"/>
                <a:cs typeface="Arial" panose="020B0604020202020204" pitchFamily="34" charset="0"/>
              </a:rPr>
              <a:t>A</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tlīdzina</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tiešos</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zaudējumus</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ja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iestājusies</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dzīvnieka</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nāve</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vai</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nepieciešams</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veikt</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eitanāziju</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apdrošinātā</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riska</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rezultātā</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a:t>
            </a:r>
          </a:p>
          <a:p>
            <a:pPr marL="0" marR="0" lvl="0" indent="0" fontAlgn="base">
              <a:lnSpc>
                <a:spcPct val="110000"/>
              </a:lnSpc>
              <a:spcBef>
                <a:spcPct val="0"/>
              </a:spcBef>
              <a:spcAft>
                <a:spcPts val="600"/>
              </a:spcAft>
              <a:buClrTx/>
              <a:buSzPct val="87000"/>
              <a:buFontTx/>
              <a:buNone/>
              <a:tabLst/>
            </a:pPr>
            <a:r>
              <a:rPr kumimoji="0" lang="en-US" altLang="en-LV" sz="14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Divi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segumi</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par 5 EUR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vai</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10 EUR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uz</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gadu</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p>
          <a:p>
            <a:pPr marL="0" marR="0" lvl="0" indent="0" fontAlgn="base">
              <a:lnSpc>
                <a:spcPct val="110000"/>
              </a:lnSpc>
              <a:spcBef>
                <a:spcPct val="0"/>
              </a:spcBef>
              <a:spcAft>
                <a:spcPts val="600"/>
              </a:spcAft>
              <a:buClrTx/>
              <a:buSzPct val="87000"/>
              <a:buFontTx/>
              <a:buNone/>
              <a:tabLst/>
            </a:pPr>
            <a:r>
              <a:rPr kumimoji="0" lang="en-US" altLang="en-LV" sz="14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Pašrisks</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tiek</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noteikts</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0 EUR </a:t>
            </a:r>
            <a:r>
              <a:rPr kumimoji="0" lang="en-US" altLang="en-LV" sz="1400" b="0" i="0" u="none" strike="noStrike" cap="none" normalizeH="0" baseline="0" dirty="0" err="1">
                <a:ln>
                  <a:noFill/>
                </a:ln>
                <a:effectLst/>
                <a:latin typeface="Arial" panose="020B0604020202020204" pitchFamily="34" charset="0"/>
                <a:cs typeface="Arial" panose="020B0604020202020204" pitchFamily="34" charset="0"/>
              </a:rPr>
              <a:t>apmērā</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a:t>
            </a:r>
          </a:p>
          <a:p>
            <a:pPr fontAlgn="base">
              <a:lnSpc>
                <a:spcPct val="110000"/>
              </a:lnSpc>
              <a:spcBef>
                <a:spcPct val="0"/>
              </a:spcBef>
              <a:spcAft>
                <a:spcPts val="600"/>
              </a:spcAft>
              <a:buSzPct val="87000"/>
            </a:pPr>
            <a:r>
              <a:rPr kumimoji="0" lang="en-US" altLang="en-LV" sz="14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t>
            </a:r>
            <a:r>
              <a:rPr kumimoji="0" lang="en-US" altLang="en-LV" sz="1400" b="0" i="0" u="none" strike="noStrike" cap="none" normalizeH="0" baseline="0" dirty="0">
                <a:ln>
                  <a:noFill/>
                </a:ln>
                <a:effectLst/>
                <a:latin typeface="Arial" panose="020B0604020202020204" pitchFamily="34" charset="0"/>
                <a:cs typeface="Arial" panose="020B0604020202020204" pitchFamily="34" charset="0"/>
              </a:rPr>
              <a:t> </a:t>
            </a:r>
            <a:r>
              <a:rPr lang="lv-LV" sz="1400" dirty="0">
                <a:latin typeface="Arial" panose="020B0604020202020204" pitchFamily="34" charset="0"/>
                <a:cs typeface="Arial" panose="020B0604020202020204" pitchFamily="34" charset="0"/>
              </a:rPr>
              <a:t>Apdrošina līdz pat 12 gadu vecumam.</a:t>
            </a:r>
            <a:endParaRPr kumimoji="0" lang="en-US" altLang="en-LV" sz="1400" b="0" i="0" u="none" strike="noStrike" cap="none" normalizeH="0" baseline="0" dirty="0">
              <a:ln>
                <a:noFill/>
              </a:ln>
              <a:effectLst/>
              <a:latin typeface="Arial" panose="020B0604020202020204" pitchFamily="34" charset="0"/>
              <a:cs typeface="Arial" panose="020B0604020202020204" pitchFamily="34" charset="0"/>
            </a:endParaRPr>
          </a:p>
          <a:p>
            <a:pPr marL="0" marR="0" lvl="0" indent="0" fontAlgn="base">
              <a:lnSpc>
                <a:spcPct val="110000"/>
              </a:lnSpc>
              <a:spcBef>
                <a:spcPct val="0"/>
              </a:spcBef>
              <a:spcAft>
                <a:spcPts val="600"/>
              </a:spcAft>
              <a:buClrTx/>
              <a:buSzPct val="87000"/>
              <a:buFontTx/>
              <a:buNone/>
              <a:tabLst/>
            </a:pPr>
            <a:endParaRPr kumimoji="0" lang="en-US" altLang="en-LV" sz="1400" b="0" i="0" u="none" strike="noStrike" cap="none" normalizeH="0" baseline="0" dirty="0">
              <a:ln>
                <a:noFill/>
              </a:ln>
              <a:effectLst/>
              <a:latin typeface="Arial" panose="020B0604020202020204" pitchFamily="34" charset="0"/>
              <a:cs typeface="Arial" panose="020B0604020202020204" pitchFamily="34" charset="0"/>
            </a:endParaRPr>
          </a:p>
          <a:p>
            <a:pPr marL="0" marR="0" lvl="0" indent="0" fontAlgn="base">
              <a:lnSpc>
                <a:spcPct val="110000"/>
              </a:lnSpc>
              <a:spcBef>
                <a:spcPct val="0"/>
              </a:spcBef>
              <a:spcAft>
                <a:spcPts val="600"/>
              </a:spcAft>
              <a:buClrTx/>
              <a:buSzPct val="87000"/>
              <a:buFontTx/>
              <a:buNone/>
              <a:tabLst/>
            </a:pPr>
            <a:r>
              <a:rPr kumimoji="0" lang="en-US" altLang="en-LV" sz="1400" b="1" i="1"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US" altLang="en-LV" sz="1400" b="0" i="1"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1" u="none" strike="noStrike" cap="none" normalizeH="0" baseline="0" dirty="0" err="1">
                <a:ln>
                  <a:noFill/>
                </a:ln>
                <a:effectLst/>
                <a:latin typeface="Arial" panose="020B0604020202020204" pitchFamily="34" charset="0"/>
                <a:cs typeface="Arial" panose="020B0604020202020204" pitchFamily="34" charset="0"/>
              </a:rPr>
              <a:t>Apdrošināšanu</a:t>
            </a:r>
            <a:r>
              <a:rPr kumimoji="0" lang="en-US" altLang="en-LV" sz="1400" b="0" i="1" u="none" strike="noStrike" cap="none" normalizeH="0" baseline="0" dirty="0">
                <a:ln>
                  <a:noFill/>
                </a:ln>
                <a:effectLst/>
                <a:latin typeface="Arial" panose="020B0604020202020204" pitchFamily="34" charset="0"/>
                <a:cs typeface="Arial" panose="020B0604020202020204" pitchFamily="34" charset="0"/>
              </a:rPr>
              <a:t> var </a:t>
            </a:r>
            <a:r>
              <a:rPr kumimoji="0" lang="en-US" altLang="en-LV" sz="1400" b="0" i="1" u="none" strike="noStrike" cap="none" normalizeH="0" baseline="0" dirty="0" err="1">
                <a:ln>
                  <a:noFill/>
                </a:ln>
                <a:effectLst/>
                <a:latin typeface="Arial" panose="020B0604020202020204" pitchFamily="34" charset="0"/>
                <a:cs typeface="Arial" panose="020B0604020202020204" pitchFamily="34" charset="0"/>
              </a:rPr>
              <a:t>iegādāties</a:t>
            </a:r>
            <a:r>
              <a:rPr kumimoji="0" lang="en-US" altLang="en-LV" sz="1400" b="0" i="1"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1" u="none" strike="noStrike" cap="none" normalizeH="0" baseline="0" dirty="0" err="1">
                <a:ln>
                  <a:noFill/>
                </a:ln>
                <a:effectLst/>
                <a:latin typeface="Arial" panose="020B0604020202020204" pitchFamily="34" charset="0"/>
                <a:cs typeface="Arial" panose="020B0604020202020204" pitchFamily="34" charset="0"/>
              </a:rPr>
              <a:t>kopā</a:t>
            </a:r>
            <a:r>
              <a:rPr kumimoji="0" lang="en-US" altLang="en-LV" sz="1400" b="0" i="1"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0" i="1" u="none" strike="noStrike" cap="none" normalizeH="0" baseline="0" dirty="0" err="1">
                <a:ln>
                  <a:noFill/>
                </a:ln>
                <a:effectLst/>
                <a:latin typeface="Arial" panose="020B0604020202020204" pitchFamily="34" charset="0"/>
                <a:cs typeface="Arial" panose="020B0604020202020204" pitchFamily="34" charset="0"/>
              </a:rPr>
              <a:t>ar</a:t>
            </a:r>
            <a:r>
              <a:rPr kumimoji="0" lang="en-US" altLang="en-LV" sz="1400" b="0" i="1"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1" i="1" u="none" strike="noStrike" cap="none" normalizeH="0" baseline="0" dirty="0" err="1">
                <a:ln>
                  <a:noFill/>
                </a:ln>
                <a:effectLst/>
                <a:latin typeface="Arial" panose="020B0604020202020204" pitchFamily="34" charset="0"/>
                <a:cs typeface="Arial" panose="020B0604020202020204" pitchFamily="34" charset="0"/>
              </a:rPr>
              <a:t>Īpašuma</a:t>
            </a:r>
            <a:r>
              <a:rPr kumimoji="0" lang="en-US" altLang="en-LV" sz="1400" b="1" i="1" u="none" strike="noStrike" cap="none" normalizeH="0" baseline="0" dirty="0">
                <a:ln>
                  <a:noFill/>
                </a:ln>
                <a:effectLst/>
                <a:latin typeface="Arial" panose="020B0604020202020204" pitchFamily="34" charset="0"/>
                <a:cs typeface="Arial" panose="020B0604020202020204" pitchFamily="34" charset="0"/>
              </a:rPr>
              <a:t> </a:t>
            </a:r>
            <a:r>
              <a:rPr kumimoji="0" lang="en-US" altLang="en-LV" sz="1400" b="1" i="1" u="none" strike="noStrike" cap="none" normalizeH="0" baseline="0" dirty="0" err="1">
                <a:ln>
                  <a:noFill/>
                </a:ln>
                <a:effectLst/>
                <a:latin typeface="Arial" panose="020B0604020202020204" pitchFamily="34" charset="0"/>
                <a:cs typeface="Arial" panose="020B0604020202020204" pitchFamily="34" charset="0"/>
              </a:rPr>
              <a:t>apdrošināšanu</a:t>
            </a:r>
            <a:r>
              <a:rPr kumimoji="0" lang="en-US" altLang="en-LV" sz="1400" b="1" i="1" u="none" strike="noStrike" cap="none" normalizeH="0" baseline="0" dirty="0">
                <a:ln>
                  <a:noFill/>
                </a:ln>
                <a:effectLst/>
                <a:latin typeface="Arial" panose="020B0604020202020204" pitchFamily="34" charset="0"/>
                <a:cs typeface="Arial" panose="020B0604020202020204" pitchFamily="34" charset="0"/>
              </a:rPr>
              <a:t>!</a:t>
            </a:r>
            <a:endParaRPr kumimoji="0" lang="en-US" altLang="en-LV" sz="1400" b="0" i="0" u="none" strike="noStrike" cap="none" normalizeH="0" baseline="0" dirty="0">
              <a:ln>
                <a:noFill/>
              </a:ln>
              <a:effectLst/>
              <a:latin typeface="Arial" panose="020B0604020202020204" pitchFamily="34" charset="0"/>
              <a:cs typeface="Arial" panose="020B0604020202020204" pitchFamily="34" charset="0"/>
            </a:endParaRPr>
          </a:p>
          <a:p>
            <a:pPr marL="0" marR="0" lvl="0" indent="0" fontAlgn="base">
              <a:lnSpc>
                <a:spcPct val="110000"/>
              </a:lnSpc>
              <a:spcBef>
                <a:spcPct val="0"/>
              </a:spcBef>
              <a:spcAft>
                <a:spcPts val="600"/>
              </a:spcAft>
              <a:buClrTx/>
              <a:buSzPct val="87000"/>
              <a:buFontTx/>
              <a:buNone/>
              <a:tabLst/>
            </a:pPr>
            <a:r>
              <a:rPr kumimoji="0" lang="en-US" altLang="en-LV" sz="1400" b="0" i="0" u="none" strike="noStrike" cap="none" normalizeH="0" baseline="0" dirty="0">
                <a:ln>
                  <a:noFill/>
                </a:ln>
                <a:effectLst/>
              </a:rPr>
              <a:t>          </a:t>
            </a:r>
          </a:p>
        </p:txBody>
      </p:sp>
      <p:cxnSp>
        <p:nvCxnSpPr>
          <p:cNvPr id="4114" name="Straight Connector 4113">
            <a:extLst>
              <a:ext uri="{FF2B5EF4-FFF2-40B4-BE49-F238E27FC236}">
                <a16:creationId xmlns:a16="http://schemas.microsoft.com/office/drawing/2014/main" id="{FDE45FFB-BDDD-441E-8A3F-CA05C33E11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962313" y="2092363"/>
            <a:ext cx="0" cy="4772671"/>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5" name="Picture 6">
            <a:extLst>
              <a:ext uri="{FF2B5EF4-FFF2-40B4-BE49-F238E27FC236}">
                <a16:creationId xmlns:a16="http://schemas.microsoft.com/office/drawing/2014/main" id="{6D494494-87BC-E8E3-39FC-91621AE2881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13528" y="777646"/>
            <a:ext cx="1912362" cy="1099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37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A1DB5636-7209-441D-A20B-2A24C54D5C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9" name="Content Placeholder 8" descr="Graphical user interface, text, application&#10;&#10;Description automatically generated">
            <a:extLst>
              <a:ext uri="{FF2B5EF4-FFF2-40B4-BE49-F238E27FC236}">
                <a16:creationId xmlns:a16="http://schemas.microsoft.com/office/drawing/2014/main" id="{4851189D-BC0A-BDFE-0C1C-557189B032B8}"/>
              </a:ext>
            </a:extLst>
          </p:cNvPr>
          <p:cNvPicPr>
            <a:picLocks noChangeAspect="1"/>
          </p:cNvPicPr>
          <p:nvPr/>
        </p:nvPicPr>
        <p:blipFill rotWithShape="1">
          <a:blip r:embed="rId2"/>
          <a:srcRect l="14" r="-2" b="-2"/>
          <a:stretch/>
        </p:blipFill>
        <p:spPr>
          <a:xfrm>
            <a:off x="2549879" y="0"/>
            <a:ext cx="8651521" cy="6770764"/>
          </a:xfrm>
          <a:prstGeom prst="rect">
            <a:avLst/>
          </a:prstGeom>
        </p:spPr>
      </p:pic>
      <p:pic>
        <p:nvPicPr>
          <p:cNvPr id="4" name="Picture 4" descr="Logotips | BALTA">
            <a:extLst>
              <a:ext uri="{FF2B5EF4-FFF2-40B4-BE49-F238E27FC236}">
                <a16:creationId xmlns:a16="http://schemas.microsoft.com/office/drawing/2014/main" id="{15B62D0C-7DF2-94B8-C4F9-55D5C28237F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000" r="2" b="9741"/>
          <a:stretch/>
        </p:blipFill>
        <p:spPr bwMode="auto">
          <a:xfrm>
            <a:off x="417147" y="1164607"/>
            <a:ext cx="2109360" cy="165080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4166BC5E-2D16-A61F-32E9-2C3F6A01925E}"/>
              </a:ext>
            </a:extLst>
          </p:cNvPr>
          <p:cNvSpPr txBox="1"/>
          <p:nvPr/>
        </p:nvSpPr>
        <p:spPr>
          <a:xfrm>
            <a:off x="347393" y="2687357"/>
            <a:ext cx="2469947" cy="2308324"/>
          </a:xfrm>
          <a:prstGeom prst="rect">
            <a:avLst/>
          </a:prstGeom>
          <a:noFill/>
        </p:spPr>
        <p:txBody>
          <a:bodyPr wrap="square" rtlCol="0">
            <a:spAutoFit/>
          </a:bodyPr>
          <a:lstStyle/>
          <a:p>
            <a:r>
              <a:rPr lang="en-GB" b="1" dirty="0">
                <a:solidFill>
                  <a:srgbClr val="FF000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r>
              <a:rPr lang="en-LV" dirty="0">
                <a:latin typeface="Arial" panose="020B0604020202020204" pitchFamily="34" charset="0"/>
                <a:cs typeface="Arial" panose="020B0604020202020204" pitchFamily="34" charset="0"/>
              </a:rPr>
              <a:t>Veterināro pakalpojumu izmaksu limits gadā ir 300</a:t>
            </a:r>
            <a:r>
              <a:rPr lang="en-GB" sz="1800" dirty="0">
                <a:latin typeface="Arial" panose="020B0604020202020204" pitchFamily="34" charset="0"/>
                <a:cs typeface="Arial" panose="020B0604020202020204" pitchFamily="34" charset="0"/>
              </a:rPr>
              <a:t> €;</a:t>
            </a:r>
            <a:r>
              <a:rPr lang="en-LV" dirty="0">
                <a:latin typeface="Arial" panose="020B0604020202020204" pitchFamily="34" charset="0"/>
                <a:cs typeface="Arial" panose="020B0604020202020204" pitchFamily="34" charset="0"/>
              </a:rPr>
              <a:t>  </a:t>
            </a:r>
          </a:p>
          <a:p>
            <a:r>
              <a:rPr lang="en-GB" b="1" dirty="0">
                <a:solidFill>
                  <a:srgbClr val="FF000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r>
              <a:rPr lang="en-LV" dirty="0">
                <a:latin typeface="Arial" panose="020B0604020202020204" pitchFamily="34" charset="0"/>
                <a:cs typeface="Arial" panose="020B0604020202020204" pitchFamily="34" charset="0"/>
              </a:rPr>
              <a:t>Jāuzrāda dzīvnieka iegādes dokuments (par cik mājdzīvnieks tika nopirkts);</a:t>
            </a:r>
          </a:p>
          <a:p>
            <a:r>
              <a:rPr lang="en-GB" b="1" dirty="0">
                <a:solidFill>
                  <a:srgbClr val="FF000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r>
              <a:rPr lang="en-LV" dirty="0">
                <a:latin typeface="Arial" panose="020B0604020202020204" pitchFamily="34" charset="0"/>
                <a:cs typeface="Arial" panose="020B0604020202020204" pitchFamily="34" charset="0"/>
              </a:rPr>
              <a:t>Pašrisks 0 </a:t>
            </a:r>
            <a:r>
              <a:rPr lang="en-GB" sz="1800" dirty="0">
                <a:latin typeface="Arial" panose="020B0604020202020204" pitchFamily="34" charset="0"/>
                <a:cs typeface="Arial" panose="020B0604020202020204" pitchFamily="34" charset="0"/>
              </a:rPr>
              <a:t>€</a:t>
            </a:r>
            <a:r>
              <a:rPr lang="en-LV" dirty="0">
                <a:latin typeface="Arial" panose="020B0604020202020204" pitchFamily="34" charset="0"/>
                <a:cs typeface="Arial" panose="020B0604020202020204" pitchFamily="34" charset="0"/>
              </a:rPr>
              <a:t>;</a:t>
            </a:r>
          </a:p>
        </p:txBody>
      </p:sp>
      <p:sp>
        <p:nvSpPr>
          <p:cNvPr id="15" name="TextBox 14">
            <a:extLst>
              <a:ext uri="{FF2B5EF4-FFF2-40B4-BE49-F238E27FC236}">
                <a16:creationId xmlns:a16="http://schemas.microsoft.com/office/drawing/2014/main" id="{9886E110-4883-8A0D-4ECD-129A00209D0E}"/>
              </a:ext>
            </a:extLst>
          </p:cNvPr>
          <p:cNvSpPr txBox="1"/>
          <p:nvPr/>
        </p:nvSpPr>
        <p:spPr>
          <a:xfrm>
            <a:off x="90250" y="4974519"/>
            <a:ext cx="2763154" cy="1754326"/>
          </a:xfrm>
          <a:prstGeom prst="rect">
            <a:avLst/>
          </a:prstGeom>
          <a:noFill/>
        </p:spPr>
        <p:txBody>
          <a:bodyPr wrap="square">
            <a:spAutoFit/>
          </a:bodyPr>
          <a:lstStyle/>
          <a:p>
            <a:r>
              <a:rPr lang="en-LV" b="1" dirty="0">
                <a:latin typeface="Arial" panose="020B0604020202020204" pitchFamily="34" charset="0"/>
                <a:cs typeface="Arial" panose="020B0604020202020204" pitchFamily="34" charset="0"/>
                <a:hlinkClick r:id="rId4"/>
              </a:rPr>
              <a:t>https://www.balta.lv/uploads/noteikumi/majdzivnieku-apdrosinasana/majdzivnieku-apdrosinasana-130302.pdf</a:t>
            </a:r>
            <a:endParaRPr lang="en-LV"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262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520777"/>
            <a:ext cx="10540313" cy="3705256"/>
          </a:xfrm>
        </p:spPr>
        <p:txBody>
          <a:bodyPr>
            <a:normAutofit fontScale="77500" lnSpcReduction="20000"/>
          </a:bodyPr>
          <a:lstStyle/>
          <a:p>
            <a:r>
              <a:rPr lang="en-LV" sz="2100" dirty="0">
                <a:latin typeface="Arial" panose="020B0604020202020204" pitchFamily="34" charset="0"/>
                <a:cs typeface="Arial" panose="020B0604020202020204" pitchFamily="34" charset="0"/>
              </a:rPr>
              <a:t>Ārstēšanās izdevumi gadā: 		Super: 10000 </a:t>
            </a:r>
            <a:r>
              <a:rPr lang="en-GB" sz="2100" dirty="0">
                <a:latin typeface="Arial" panose="020B0604020202020204" pitchFamily="34" charset="0"/>
                <a:cs typeface="Arial" panose="020B0604020202020204" pitchFamily="34" charset="0"/>
              </a:rPr>
              <a:t>€ / </a:t>
            </a:r>
            <a:r>
              <a:rPr lang="en-GB" sz="2100" dirty="0" err="1">
                <a:latin typeface="Arial" panose="020B0604020202020204" pitchFamily="34" charset="0"/>
                <a:cs typeface="Arial" panose="020B0604020202020204" pitchFamily="34" charset="0"/>
              </a:rPr>
              <a:t>viena</a:t>
            </a:r>
            <a:r>
              <a:rPr lang="en-GB" sz="2100" dirty="0">
                <a:latin typeface="Arial" panose="020B0604020202020204" pitchFamily="34" charset="0"/>
                <a:cs typeface="Arial" panose="020B0604020202020204" pitchFamily="34" charset="0"/>
              </a:rPr>
              <a:t> </a:t>
            </a:r>
            <a:r>
              <a:rPr lang="en-GB" sz="2100" dirty="0" err="1">
                <a:latin typeface="Arial" panose="020B0604020202020204" pitchFamily="34" charset="0"/>
                <a:cs typeface="Arial" panose="020B0604020202020204" pitchFamily="34" charset="0"/>
              </a:rPr>
              <a:t>saslimšana</a:t>
            </a:r>
            <a:r>
              <a:rPr lang="en-GB" sz="2100" dirty="0">
                <a:latin typeface="Arial" panose="020B0604020202020204" pitchFamily="34" charset="0"/>
                <a:cs typeface="Arial" panose="020B0604020202020204" pitchFamily="34" charset="0"/>
              </a:rPr>
              <a:t> 1000 €</a:t>
            </a:r>
          </a:p>
          <a:p>
            <a:pPr lvl="1"/>
            <a:r>
              <a:rPr lang="en-GB" sz="2100" dirty="0">
                <a:latin typeface="Arial" panose="020B0604020202020204" pitchFamily="34" charset="0"/>
                <a:cs typeface="Arial" panose="020B0604020202020204" pitchFamily="34" charset="0"/>
              </a:rPr>
              <a:t>				</a:t>
            </a:r>
            <a:r>
              <a:rPr lang="en-GB" sz="2100" dirty="0" err="1">
                <a:latin typeface="Arial" panose="020B0604020202020204" pitchFamily="34" charset="0"/>
                <a:cs typeface="Arial" panose="020B0604020202020204" pitchFamily="34" charset="0"/>
              </a:rPr>
              <a:t>Pamata</a:t>
            </a:r>
            <a:r>
              <a:rPr lang="en-GB" sz="2100" dirty="0">
                <a:latin typeface="Arial" panose="020B0604020202020204" pitchFamily="34" charset="0"/>
                <a:cs typeface="Arial" panose="020B0604020202020204" pitchFamily="34" charset="0"/>
              </a:rPr>
              <a:t>: 5000 € / </a:t>
            </a:r>
            <a:r>
              <a:rPr lang="en-GB" sz="2100" dirty="0" err="1">
                <a:latin typeface="Arial" panose="020B0604020202020204" pitchFamily="34" charset="0"/>
                <a:cs typeface="Arial" panose="020B0604020202020204" pitchFamily="34" charset="0"/>
              </a:rPr>
              <a:t>viena</a:t>
            </a:r>
            <a:r>
              <a:rPr lang="en-GB" sz="2100" dirty="0">
                <a:latin typeface="Arial" panose="020B0604020202020204" pitchFamily="34" charset="0"/>
                <a:cs typeface="Arial" panose="020B0604020202020204" pitchFamily="34" charset="0"/>
              </a:rPr>
              <a:t> </a:t>
            </a:r>
            <a:r>
              <a:rPr lang="en-GB" sz="2100" dirty="0" err="1">
                <a:latin typeface="Arial" panose="020B0604020202020204" pitchFamily="34" charset="0"/>
                <a:cs typeface="Arial" panose="020B0604020202020204" pitchFamily="34" charset="0"/>
              </a:rPr>
              <a:t>saslimšana</a:t>
            </a:r>
            <a:r>
              <a:rPr lang="en-GB" sz="2100" dirty="0">
                <a:latin typeface="Arial" panose="020B0604020202020204" pitchFamily="34" charset="0"/>
                <a:cs typeface="Arial" panose="020B0604020202020204" pitchFamily="34" charset="0"/>
              </a:rPr>
              <a:t> 700 €</a:t>
            </a:r>
          </a:p>
          <a:p>
            <a:pPr lvl="1"/>
            <a:r>
              <a:rPr lang="en-GB" sz="2100" dirty="0">
                <a:latin typeface="Arial" panose="020B0604020202020204" pitchFamily="34" charset="0"/>
                <a:cs typeface="Arial" panose="020B0604020202020204" pitchFamily="34" charset="0"/>
              </a:rPr>
              <a:t>				Mini: 2500 € / </a:t>
            </a:r>
            <a:r>
              <a:rPr lang="en-GB" sz="2100" dirty="0" err="1">
                <a:latin typeface="Arial" panose="020B0604020202020204" pitchFamily="34" charset="0"/>
                <a:cs typeface="Arial" panose="020B0604020202020204" pitchFamily="34" charset="0"/>
              </a:rPr>
              <a:t>viena</a:t>
            </a:r>
            <a:r>
              <a:rPr lang="en-GB" sz="2100" dirty="0">
                <a:latin typeface="Arial" panose="020B0604020202020204" pitchFamily="34" charset="0"/>
                <a:cs typeface="Arial" panose="020B0604020202020204" pitchFamily="34" charset="0"/>
              </a:rPr>
              <a:t> </a:t>
            </a:r>
            <a:r>
              <a:rPr lang="en-GB" sz="2100" dirty="0" err="1">
                <a:latin typeface="Arial" panose="020B0604020202020204" pitchFamily="34" charset="0"/>
                <a:cs typeface="Arial" panose="020B0604020202020204" pitchFamily="34" charset="0"/>
              </a:rPr>
              <a:t>saslimšana</a:t>
            </a:r>
            <a:r>
              <a:rPr lang="en-GB" sz="2100" dirty="0">
                <a:latin typeface="Arial" panose="020B0604020202020204" pitchFamily="34" charset="0"/>
                <a:cs typeface="Arial" panose="020B0604020202020204" pitchFamily="34" charset="0"/>
              </a:rPr>
              <a:t> 400 €</a:t>
            </a:r>
          </a:p>
          <a:p>
            <a:pPr lvl="1"/>
            <a:endParaRPr lang="en-GB" sz="2100" dirty="0">
              <a:latin typeface="Arial" panose="020B0604020202020204" pitchFamily="34" charset="0"/>
              <a:cs typeface="Arial" panose="020B0604020202020204" pitchFamily="34" charset="0"/>
            </a:endParaRPr>
          </a:p>
          <a:p>
            <a:pPr lvl="1"/>
            <a:r>
              <a:rPr lang="lv-LV" sz="2100" b="1" i="0" dirty="0">
                <a:solidFill>
                  <a:srgbClr val="00B050"/>
                </a:solidFill>
                <a:effectLst/>
                <a:latin typeface="Arial" panose="020B0604020202020204" pitchFamily="34" charset="0"/>
                <a:cs typeface="Arial" panose="020B0604020202020204" pitchFamily="34" charset="0"/>
              </a:rPr>
              <a:t>Atlīdzina: </a:t>
            </a:r>
          </a:p>
          <a:p>
            <a:pPr lvl="1"/>
            <a:r>
              <a:rPr lang="lv-LV" sz="2100" dirty="0">
                <a:solidFill>
                  <a:srgbClr val="331E11"/>
                </a:solidFill>
                <a:latin typeface="Arial" panose="020B0604020202020204" pitchFamily="34" charset="0"/>
                <a:cs typeface="Arial" panose="020B0604020202020204" pitchFamily="34" charset="0"/>
              </a:rPr>
              <a:t>- </a:t>
            </a:r>
            <a:r>
              <a:rPr lang="lv-LV" sz="2100" b="0" i="0" dirty="0">
                <a:solidFill>
                  <a:srgbClr val="331E11"/>
                </a:solidFill>
                <a:effectLst/>
                <a:latin typeface="Arial" panose="020B0604020202020204" pitchFamily="34" charset="0"/>
                <a:cs typeface="Arial" panose="020B0604020202020204" pitchFamily="34" charset="0"/>
              </a:rPr>
              <a:t>ārstēšanās izdevumus par pēkšņiem un neparedzētiem vetārsta apmeklējumiem, t.sk. operācijām, kā arī par medikamentiem un medicīniskajiem palīglīdzekļiem, kas nepieciešami pēkšņas slimības vai traumas ārstēšanai;</a:t>
            </a:r>
          </a:p>
          <a:p>
            <a:pPr lvl="1"/>
            <a:r>
              <a:rPr lang="en-GB" sz="2100" b="1" dirty="0" err="1">
                <a:solidFill>
                  <a:srgbClr val="FF0000"/>
                </a:solidFill>
                <a:latin typeface="Arial" panose="020B0604020202020204" pitchFamily="34" charset="0"/>
                <a:cs typeface="Arial" panose="020B0604020202020204" pitchFamily="34" charset="0"/>
              </a:rPr>
              <a:t>N</a:t>
            </a:r>
            <a:r>
              <a:rPr lang="en-GB" sz="2100" b="1" i="0" dirty="0" err="1">
                <a:solidFill>
                  <a:srgbClr val="FF0000"/>
                </a:solidFill>
                <a:effectLst/>
                <a:latin typeface="Arial" panose="020B0604020202020204" pitchFamily="34" charset="0"/>
                <a:cs typeface="Arial" panose="020B0604020202020204" pitchFamily="34" charset="0"/>
              </a:rPr>
              <a:t>esedz</a:t>
            </a:r>
            <a:r>
              <a:rPr lang="en-GB" sz="2100" b="1" i="0" dirty="0">
                <a:solidFill>
                  <a:srgbClr val="FF0000"/>
                </a:solidFill>
                <a:effectLst/>
                <a:latin typeface="Arial" panose="020B0604020202020204" pitchFamily="34" charset="0"/>
                <a:cs typeface="Arial" panose="020B0604020202020204" pitchFamily="34" charset="0"/>
              </a:rPr>
              <a:t>:</a:t>
            </a:r>
          </a:p>
          <a:p>
            <a:pPr lvl="1"/>
            <a:r>
              <a:rPr lang="en-GB" sz="2100" dirty="0">
                <a:solidFill>
                  <a:srgbClr val="331E11"/>
                </a:solidFill>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hronisku</a:t>
            </a:r>
            <a:r>
              <a:rPr lang="en-GB" sz="2100" b="0" i="0" dirty="0">
                <a:solidFill>
                  <a:srgbClr val="331E11"/>
                </a:solidFill>
                <a:effectLst/>
                <a:latin typeface="Arial" panose="020B0604020202020204" pitchFamily="34" charset="0"/>
                <a:cs typeface="Arial" panose="020B0604020202020204" pitchFamily="34" charset="0"/>
              </a:rPr>
              <a:t> un </a:t>
            </a:r>
            <a:r>
              <a:rPr lang="en-GB" sz="2100" b="0" i="0" dirty="0" err="1">
                <a:solidFill>
                  <a:srgbClr val="331E11"/>
                </a:solidFill>
                <a:effectLst/>
                <a:latin typeface="Arial" panose="020B0604020202020204" pitchFamily="34" charset="0"/>
                <a:cs typeface="Arial" panose="020B0604020202020204" pitchFamily="34" charset="0"/>
              </a:rPr>
              <a:t>iedzimtu</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slimību</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ārstēšanu</a:t>
            </a:r>
            <a:r>
              <a:rPr lang="en-GB" sz="2100" b="0" i="0" dirty="0">
                <a:solidFill>
                  <a:srgbClr val="331E11"/>
                </a:solidFill>
                <a:effectLst/>
                <a:latin typeface="Arial" panose="020B0604020202020204" pitchFamily="34" charset="0"/>
                <a:cs typeface="Arial" panose="020B0604020202020204" pitchFamily="34" charset="0"/>
              </a:rPr>
              <a:t>;</a:t>
            </a:r>
            <a:br>
              <a:rPr lang="en-GB" sz="2100" dirty="0">
                <a:latin typeface="Arial" panose="020B0604020202020204" pitchFamily="34" charset="0"/>
                <a:cs typeface="Arial" panose="020B0604020202020204" pitchFamily="34" charset="0"/>
              </a:rPr>
            </a:b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slimību</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ārstēšanu</a:t>
            </a:r>
            <a:r>
              <a:rPr lang="en-GB" sz="2100" b="0" i="0" dirty="0">
                <a:solidFill>
                  <a:srgbClr val="331E11"/>
                </a:solidFill>
                <a:effectLst/>
                <a:latin typeface="Arial" panose="020B0604020202020204" pitchFamily="34" charset="0"/>
                <a:cs typeface="Arial" panose="020B0604020202020204" pitchFamily="34" charset="0"/>
              </a:rPr>
              <a:t>, kas </a:t>
            </a:r>
            <a:r>
              <a:rPr lang="en-GB" sz="2100" b="0" i="0" dirty="0" err="1">
                <a:solidFill>
                  <a:srgbClr val="331E11"/>
                </a:solidFill>
                <a:effectLst/>
                <a:latin typeface="Arial" panose="020B0604020202020204" pitchFamily="34" charset="0"/>
                <a:cs typeface="Arial" panose="020B0604020202020204" pitchFamily="34" charset="0"/>
              </a:rPr>
              <a:t>iestājušās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pirms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polises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iegādes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vai</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arī</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nogaidīšanas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periodā</a:t>
            </a:r>
            <a:r>
              <a:rPr lang="en-GB" sz="2100" b="0" i="0" dirty="0">
                <a:solidFill>
                  <a:srgbClr val="331E11"/>
                </a:solidFill>
                <a:effectLst/>
                <a:latin typeface="Arial" panose="020B0604020202020204" pitchFamily="34" charset="0"/>
                <a:cs typeface="Arial" panose="020B0604020202020204" pitchFamily="34" charset="0"/>
              </a:rPr>
              <a:t> (14 </a:t>
            </a:r>
            <a:r>
              <a:rPr lang="en-GB" sz="2100" b="0" i="0" dirty="0" err="1">
                <a:solidFill>
                  <a:srgbClr val="331E11"/>
                </a:solidFill>
                <a:effectLst/>
                <a:latin typeface="Arial" panose="020B0604020202020204" pitchFamily="34" charset="0"/>
                <a:cs typeface="Arial" panose="020B0604020202020204" pitchFamily="34" charset="0"/>
              </a:rPr>
              <a:t>dienas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pēc</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polises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iegādes</a:t>
            </a:r>
            <a:r>
              <a:rPr lang="en-GB" sz="2100" b="0" i="0" dirty="0">
                <a:solidFill>
                  <a:srgbClr val="331E11"/>
                </a:solidFill>
                <a:effectLst/>
                <a:latin typeface="Arial" panose="020B0604020202020204" pitchFamily="34" charset="0"/>
                <a:cs typeface="Arial" panose="020B0604020202020204" pitchFamily="34" charset="0"/>
              </a:rPr>
              <a:t>);</a:t>
            </a:r>
            <a:br>
              <a:rPr lang="en-GB" sz="2100" dirty="0">
                <a:latin typeface="Arial" panose="020B0604020202020204" pitchFamily="34" charset="0"/>
                <a:cs typeface="Arial" panose="020B0604020202020204" pitchFamily="34" charset="0"/>
              </a:rPr>
            </a:b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regulāras</a:t>
            </a:r>
            <a:r>
              <a:rPr lang="en-GB" sz="2100" b="0" i="0" dirty="0">
                <a:solidFill>
                  <a:srgbClr val="331E11"/>
                </a:solidFill>
                <a:effectLst/>
                <a:latin typeface="Arial" panose="020B0604020202020204" pitchFamily="34" charset="0"/>
                <a:cs typeface="Arial" panose="020B0604020202020204" pitchFamily="34" charset="0"/>
              </a:rPr>
              <a:t> un </a:t>
            </a:r>
            <a:r>
              <a:rPr lang="en-GB" sz="2100" b="0" i="0" dirty="0" err="1">
                <a:solidFill>
                  <a:srgbClr val="331E11"/>
                </a:solidFill>
                <a:effectLst/>
                <a:latin typeface="Arial" panose="020B0604020202020204" pitchFamily="34" charset="0"/>
                <a:cs typeface="Arial" panose="020B0604020202020204" pitchFamily="34" charset="0"/>
              </a:rPr>
              <a:t>paredzamas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vizītes</a:t>
            </a:r>
            <a:r>
              <a:rPr lang="en-GB" sz="2100" b="0" i="0" dirty="0">
                <a:solidFill>
                  <a:srgbClr val="331E11"/>
                </a:solidFill>
                <a:effectLst/>
                <a:latin typeface="Arial" panose="020B0604020202020204" pitchFamily="34" charset="0"/>
                <a:cs typeface="Arial" panose="020B0604020202020204" pitchFamily="34" charset="0"/>
              </a:rPr>
              <a:t> pie </a:t>
            </a:r>
            <a:r>
              <a:rPr lang="en-GB" sz="2100" b="0" i="0" dirty="0" err="1">
                <a:solidFill>
                  <a:srgbClr val="331E11"/>
                </a:solidFill>
                <a:effectLst/>
                <a:latin typeface="Arial" panose="020B0604020202020204" pitchFamily="34" charset="0"/>
                <a:cs typeface="Arial" panose="020B0604020202020204" pitchFamily="34" charset="0"/>
              </a:rPr>
              <a:t>vetārsta</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piemēram</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potes</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nagu</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griešana</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zobu</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kopšana</a:t>
            </a:r>
            <a:r>
              <a:rPr lang="en-GB" sz="2100" b="0" i="0" dirty="0">
                <a:solidFill>
                  <a:srgbClr val="331E11"/>
                </a:solidFill>
                <a:effectLst/>
                <a:latin typeface="Arial" panose="020B0604020202020204" pitchFamily="34" charset="0"/>
                <a:cs typeface="Arial" panose="020B0604020202020204" pitchFamily="34" charset="0"/>
              </a:rPr>
              <a:t> </a:t>
            </a:r>
            <a:r>
              <a:rPr lang="en-GB" sz="2100" b="0" i="0" dirty="0" err="1">
                <a:solidFill>
                  <a:srgbClr val="331E11"/>
                </a:solidFill>
                <a:effectLst/>
                <a:latin typeface="Arial" panose="020B0604020202020204" pitchFamily="34" charset="0"/>
                <a:cs typeface="Arial" panose="020B0604020202020204" pitchFamily="34" charset="0"/>
              </a:rPr>
              <a:t>u.tml</a:t>
            </a:r>
            <a:r>
              <a:rPr lang="en-GB" sz="2100" b="0" i="0" dirty="0">
                <a:solidFill>
                  <a:srgbClr val="331E11"/>
                </a:solidFill>
                <a:effectLst/>
                <a:latin typeface="Arial" panose="020B0604020202020204" pitchFamily="34" charset="0"/>
                <a:cs typeface="Arial" panose="020B0604020202020204" pitchFamily="34" charset="0"/>
              </a:rPr>
              <a:t>.;</a:t>
            </a:r>
            <a:endParaRPr lang="en-GB" sz="2100" dirty="0">
              <a:latin typeface="Arial" panose="020B0604020202020204" pitchFamily="34" charset="0"/>
              <a:cs typeface="Arial" panose="020B0604020202020204" pitchFamily="34" charset="0"/>
            </a:endParaRPr>
          </a:p>
          <a:p>
            <a:pPr lvl="1"/>
            <a:endParaRPr lang="en-GB" dirty="0">
              <a:latin typeface="Arial" panose="020B0604020202020204" pitchFamily="34" charset="0"/>
              <a:cs typeface="Arial" panose="020B0604020202020204" pitchFamily="34" charset="0"/>
            </a:endParaRPr>
          </a:p>
          <a:p>
            <a:endParaRPr lang="en-LV" dirty="0">
              <a:latin typeface="Arial" panose="020B0604020202020204" pitchFamily="34" charset="0"/>
              <a:cs typeface="Arial" panose="020B0604020202020204" pitchFamily="34" charset="0"/>
            </a:endParaRPr>
          </a:p>
          <a:p>
            <a:endParaRPr lang="en-LV"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C75F769-557A-C39A-510F-9A2C7D339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01756" y="631967"/>
            <a:ext cx="1452957" cy="143116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498B664-52B7-DB08-5BD4-42BD1F6BA269}"/>
              </a:ext>
            </a:extLst>
          </p:cNvPr>
          <p:cNvSpPr txBox="1"/>
          <p:nvPr/>
        </p:nvSpPr>
        <p:spPr>
          <a:xfrm>
            <a:off x="1146089" y="1322457"/>
            <a:ext cx="7392429" cy="369332"/>
          </a:xfrm>
          <a:prstGeom prst="rect">
            <a:avLst/>
          </a:prstGeom>
          <a:noFill/>
        </p:spPr>
        <p:txBody>
          <a:bodyPr wrap="square">
            <a:spAutoFit/>
          </a:bodyPr>
          <a:lstStyle/>
          <a:p>
            <a:pPr algn="just"/>
            <a:r>
              <a:rPr lang="lv-LV" i="1" dirty="0">
                <a:solidFill>
                  <a:srgbClr val="1A1A1A"/>
                </a:solidFill>
                <a:latin typeface="Arial" panose="020B0604020202020204" pitchFamily="34" charset="0"/>
                <a:cs typeface="Arial" panose="020B0604020202020204" pitchFamily="34" charset="0"/>
              </a:rPr>
              <a:t>IF</a:t>
            </a:r>
            <a:r>
              <a:rPr lang="lv-LV" b="0" i="1" dirty="0">
                <a:solidFill>
                  <a:srgbClr val="1A1A1A"/>
                </a:solidFill>
                <a:effectLst/>
                <a:latin typeface="Arial" panose="020B0604020202020204" pitchFamily="34" charset="0"/>
                <a:cs typeface="Arial" panose="020B0604020202020204" pitchFamily="34" charset="0"/>
              </a:rPr>
              <a:t> </a:t>
            </a:r>
            <a:r>
              <a:rPr lang="lv-LV" b="0" i="0" dirty="0">
                <a:solidFill>
                  <a:srgbClr val="1A1A1A"/>
                </a:solidFill>
                <a:effectLst/>
                <a:latin typeface="Arial" panose="020B0604020202020204" pitchFamily="34" charset="0"/>
                <a:cs typeface="Arial" panose="020B0604020202020204" pitchFamily="34" charset="0"/>
              </a:rPr>
              <a:t>apdrošina suņus un kaķus vecumā no 2 mēnešiem līdz 8 gadiem</a:t>
            </a:r>
            <a:endParaRPr lang="en-L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351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520777"/>
            <a:ext cx="10540313" cy="3705256"/>
          </a:xfrm>
        </p:spPr>
        <p:txBody>
          <a:bodyPr>
            <a:normAutofit/>
          </a:bodyPr>
          <a:lstStyle/>
          <a:p>
            <a:r>
              <a:rPr lang="en-LV" sz="2100" dirty="0">
                <a:latin typeface="Arial" panose="020B0604020202020204" pitchFamily="34" charset="0"/>
                <a:cs typeface="Arial" panose="020B0604020202020204" pitchFamily="34" charset="0"/>
              </a:rPr>
              <a:t>Mājdzīvnieka kaitējums trešajām personām: 		</a:t>
            </a:r>
          </a:p>
          <a:p>
            <a:pPr lvl="1"/>
            <a:r>
              <a:rPr lang="en-LV" sz="1900" dirty="0">
                <a:latin typeface="Arial" panose="020B0604020202020204" pitchFamily="34" charset="0"/>
                <a:cs typeface="Arial" panose="020B0604020202020204" pitchFamily="34" charset="0"/>
              </a:rPr>
              <a:t>				Super: 10000 </a:t>
            </a:r>
            <a:r>
              <a:rPr lang="en-GB" sz="1900" dirty="0">
                <a:latin typeface="Arial" panose="020B0604020202020204" pitchFamily="34" charset="0"/>
                <a:cs typeface="Arial" panose="020B0604020202020204" pitchFamily="34" charset="0"/>
              </a:rPr>
              <a:t>€ </a:t>
            </a:r>
          </a:p>
          <a:p>
            <a:pPr lvl="1"/>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Pamata</a:t>
            </a:r>
            <a:r>
              <a:rPr lang="en-GB" sz="1900" dirty="0">
                <a:latin typeface="Arial" panose="020B0604020202020204" pitchFamily="34" charset="0"/>
                <a:cs typeface="Arial" panose="020B0604020202020204" pitchFamily="34" charset="0"/>
              </a:rPr>
              <a:t>: 3500 € </a:t>
            </a:r>
          </a:p>
          <a:p>
            <a:pPr lvl="1"/>
            <a:r>
              <a:rPr lang="en-GB" sz="1900" dirty="0">
                <a:latin typeface="Arial" panose="020B0604020202020204" pitchFamily="34" charset="0"/>
                <a:cs typeface="Arial" panose="020B0604020202020204" pitchFamily="34" charset="0"/>
              </a:rPr>
              <a:t>				Mini: -</a:t>
            </a:r>
          </a:p>
          <a:p>
            <a:pPr lvl="1"/>
            <a:endParaRPr lang="en-GB" sz="1900" dirty="0">
              <a:latin typeface="Arial" panose="020B0604020202020204" pitchFamily="34" charset="0"/>
              <a:cs typeface="Arial" panose="020B0604020202020204" pitchFamily="34" charset="0"/>
            </a:endParaRPr>
          </a:p>
          <a:p>
            <a:pPr lvl="1"/>
            <a:r>
              <a:rPr lang="lv-LV" sz="1800" b="1" i="0" dirty="0">
                <a:solidFill>
                  <a:srgbClr val="00B050"/>
                </a:solidFill>
                <a:effectLst/>
                <a:latin typeface="Arial" panose="020B0604020202020204" pitchFamily="34" charset="0"/>
                <a:cs typeface="Arial" panose="020B0604020202020204" pitchFamily="34" charset="0"/>
              </a:rPr>
              <a:t>Atlīdzina</a:t>
            </a:r>
            <a:r>
              <a:rPr lang="lv-LV" b="0" i="0" dirty="0">
                <a:solidFill>
                  <a:srgbClr val="00B050"/>
                </a:solidFill>
                <a:effectLst/>
                <a:latin typeface="If Sans"/>
              </a:rPr>
              <a:t> </a:t>
            </a:r>
            <a:r>
              <a:rPr lang="lv-LV" b="0" i="0" dirty="0">
                <a:solidFill>
                  <a:srgbClr val="331E11"/>
                </a:solidFill>
                <a:effectLst/>
                <a:latin typeface="If Sans"/>
              </a:rPr>
              <a:t>izdevumus par mājdzīvnieka nodarītiem zaudējumiem trešajām personām, par kuriem, saskaņā ar Latvijas likumdošanu, ir atbildīgs dzīvnieka saimnieks. </a:t>
            </a:r>
          </a:p>
          <a:p>
            <a:pPr lvl="1"/>
            <a:r>
              <a:rPr lang="en-GB" sz="1800" b="1" dirty="0" err="1">
                <a:solidFill>
                  <a:srgbClr val="FF0000"/>
                </a:solidFill>
                <a:latin typeface="Arial" panose="020B0604020202020204" pitchFamily="34" charset="0"/>
                <a:cs typeface="Arial" panose="020B0604020202020204" pitchFamily="34" charset="0"/>
              </a:rPr>
              <a:t>N</a:t>
            </a:r>
            <a:r>
              <a:rPr lang="en-GB" sz="1800" b="1" i="0" dirty="0" err="1">
                <a:solidFill>
                  <a:srgbClr val="FF0000"/>
                </a:solidFill>
                <a:effectLst/>
                <a:latin typeface="Arial" panose="020B0604020202020204" pitchFamily="34" charset="0"/>
                <a:cs typeface="Arial" panose="020B0604020202020204" pitchFamily="34" charset="0"/>
              </a:rPr>
              <a:t>esedz</a:t>
            </a:r>
            <a:r>
              <a:rPr lang="en-GB" b="1" dirty="0">
                <a:solidFill>
                  <a:srgbClr val="FF0000"/>
                </a:solidFill>
                <a:latin typeface="Arial" panose="020B0604020202020204" pitchFamily="34" charset="0"/>
                <a:cs typeface="Arial" panose="020B0604020202020204" pitchFamily="34" charset="0"/>
              </a:rPr>
              <a:t> </a:t>
            </a:r>
            <a:r>
              <a:rPr lang="lv-LV" b="0" i="0" dirty="0">
                <a:solidFill>
                  <a:srgbClr val="331E11"/>
                </a:solidFill>
                <a:effectLst/>
                <a:latin typeface="If Sans"/>
              </a:rPr>
              <a:t>zaudējumus, kas nodarīti saimniekam, radiniekiem vai citām personām, kas dzīvo vienā mājā ar apdrošināto mājdzīvnieku.</a:t>
            </a:r>
          </a:p>
          <a:p>
            <a:pPr lvl="1"/>
            <a:endParaRPr lang="en-GB" dirty="0">
              <a:latin typeface="Arial" panose="020B0604020202020204" pitchFamily="34" charset="0"/>
              <a:cs typeface="Arial" panose="020B0604020202020204" pitchFamily="34" charset="0"/>
            </a:endParaRPr>
          </a:p>
          <a:p>
            <a:endParaRPr lang="en-LV" dirty="0">
              <a:latin typeface="Arial" panose="020B0604020202020204" pitchFamily="34" charset="0"/>
              <a:cs typeface="Arial" panose="020B0604020202020204" pitchFamily="34" charset="0"/>
            </a:endParaRPr>
          </a:p>
          <a:p>
            <a:endParaRPr lang="en-LV"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C75F769-557A-C39A-510F-9A2C7D339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01756" y="631967"/>
            <a:ext cx="1452957" cy="143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11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CC3E-37B7-81E6-351B-1EDBD258754B}"/>
              </a:ext>
            </a:extLst>
          </p:cNvPr>
          <p:cNvSpPr>
            <a:spLocks noGrp="1"/>
          </p:cNvSpPr>
          <p:nvPr>
            <p:ph idx="1"/>
          </p:nvPr>
        </p:nvSpPr>
        <p:spPr>
          <a:xfrm>
            <a:off x="914400" y="2520777"/>
            <a:ext cx="10540313" cy="3705256"/>
          </a:xfrm>
        </p:spPr>
        <p:txBody>
          <a:bodyPr>
            <a:normAutofit/>
          </a:bodyPr>
          <a:lstStyle/>
          <a:p>
            <a:r>
              <a:rPr lang="en-LV" sz="2100" dirty="0">
                <a:latin typeface="Arial" panose="020B0604020202020204" pitchFamily="34" charset="0"/>
                <a:cs typeface="Arial" panose="020B0604020202020204" pitchFamily="34" charset="0"/>
              </a:rPr>
              <a:t>Zobārstniecība: 		</a:t>
            </a:r>
          </a:p>
          <a:p>
            <a:pPr lvl="1"/>
            <a:r>
              <a:rPr lang="en-LV" sz="1900" dirty="0">
                <a:latin typeface="Arial" panose="020B0604020202020204" pitchFamily="34" charset="0"/>
                <a:cs typeface="Arial" panose="020B0604020202020204" pitchFamily="34" charset="0"/>
              </a:rPr>
              <a:t>				Super: 200 </a:t>
            </a:r>
            <a:r>
              <a:rPr lang="en-GB" sz="1900" dirty="0">
                <a:latin typeface="Arial" panose="020B0604020202020204" pitchFamily="34" charset="0"/>
                <a:cs typeface="Arial" panose="020B0604020202020204" pitchFamily="34" charset="0"/>
              </a:rPr>
              <a:t>€ </a:t>
            </a:r>
          </a:p>
          <a:p>
            <a:pPr lvl="1"/>
            <a:r>
              <a:rPr lang="en-GB" sz="1900" dirty="0">
                <a:latin typeface="Arial" panose="020B0604020202020204" pitchFamily="34" charset="0"/>
                <a:cs typeface="Arial" panose="020B0604020202020204" pitchFamily="34" charset="0"/>
              </a:rPr>
              <a:t>				</a:t>
            </a:r>
            <a:r>
              <a:rPr lang="en-GB" sz="1900" dirty="0" err="1">
                <a:latin typeface="Arial" panose="020B0604020202020204" pitchFamily="34" charset="0"/>
                <a:cs typeface="Arial" panose="020B0604020202020204" pitchFamily="34" charset="0"/>
              </a:rPr>
              <a:t>Pamata</a:t>
            </a:r>
            <a:r>
              <a:rPr lang="en-GB" sz="1900" dirty="0">
                <a:latin typeface="Arial" panose="020B0604020202020204" pitchFamily="34" charset="0"/>
                <a:cs typeface="Arial" panose="020B0604020202020204" pitchFamily="34" charset="0"/>
              </a:rPr>
              <a:t>: -</a:t>
            </a:r>
          </a:p>
          <a:p>
            <a:pPr lvl="1"/>
            <a:r>
              <a:rPr lang="en-GB" sz="1900" dirty="0">
                <a:latin typeface="Arial" panose="020B0604020202020204" pitchFamily="34" charset="0"/>
                <a:cs typeface="Arial" panose="020B0604020202020204" pitchFamily="34" charset="0"/>
              </a:rPr>
              <a:t>				Mini: -</a:t>
            </a:r>
          </a:p>
          <a:p>
            <a:pPr lvl="1"/>
            <a:endParaRPr lang="en-GB" sz="1900" dirty="0">
              <a:latin typeface="Arial" panose="020B0604020202020204" pitchFamily="34" charset="0"/>
              <a:cs typeface="Arial" panose="020B0604020202020204" pitchFamily="34" charset="0"/>
            </a:endParaRPr>
          </a:p>
          <a:p>
            <a:pPr lvl="1"/>
            <a:r>
              <a:rPr lang="lv-LV" sz="1800" b="1" i="0" dirty="0">
                <a:solidFill>
                  <a:srgbClr val="00B050"/>
                </a:solidFill>
                <a:effectLst/>
                <a:latin typeface="Arial" panose="020B0604020202020204" pitchFamily="34" charset="0"/>
                <a:cs typeface="Arial" panose="020B0604020202020204" pitchFamily="34" charset="0"/>
              </a:rPr>
              <a:t>Atlīdzina</a:t>
            </a:r>
            <a:r>
              <a:rPr lang="lv-LV" b="0" i="0" dirty="0">
                <a:solidFill>
                  <a:srgbClr val="00B050"/>
                </a:solidFill>
                <a:effectLst/>
                <a:latin typeface="Arial" panose="020B0604020202020204" pitchFamily="34" charset="0"/>
                <a:cs typeface="Arial" panose="020B0604020202020204" pitchFamily="34" charset="0"/>
              </a:rPr>
              <a:t> </a:t>
            </a:r>
            <a:r>
              <a:rPr lang="lv-LV" b="0" i="0" dirty="0">
                <a:solidFill>
                  <a:srgbClr val="331E11"/>
                </a:solidFill>
                <a:effectLst/>
                <a:latin typeface="Arial" panose="020B0604020202020204" pitchFamily="34" charset="0"/>
                <a:cs typeface="Arial" panose="020B0604020202020204" pitchFamily="34" charset="0"/>
              </a:rPr>
              <a:t>izdevumus par zobu ārstēšanu vai izraušanu, kas nepieciešama zobu saslimšanas vai nelaimes gadījuma dēļ.</a:t>
            </a:r>
          </a:p>
          <a:p>
            <a:pPr lvl="1"/>
            <a:r>
              <a:rPr lang="en-GB" b="1" dirty="0" err="1">
                <a:solidFill>
                  <a:srgbClr val="FF0000"/>
                </a:solidFill>
                <a:latin typeface="Arial" panose="020B0604020202020204" pitchFamily="34" charset="0"/>
                <a:cs typeface="Arial" panose="020B0604020202020204" pitchFamily="34" charset="0"/>
              </a:rPr>
              <a:t>N</a:t>
            </a:r>
            <a:r>
              <a:rPr lang="en-GB" b="1" i="0" dirty="0" err="1">
                <a:solidFill>
                  <a:srgbClr val="FF0000"/>
                </a:solidFill>
                <a:effectLst/>
                <a:latin typeface="Arial" panose="020B0604020202020204" pitchFamily="34" charset="0"/>
                <a:cs typeface="Arial" panose="020B0604020202020204" pitchFamily="34" charset="0"/>
              </a:rPr>
              <a:t>esedz</a:t>
            </a:r>
            <a:r>
              <a:rPr lang="en-GB" b="1" dirty="0">
                <a:solidFill>
                  <a:srgbClr val="FF0000"/>
                </a:solidFill>
                <a:latin typeface="Arial" panose="020B0604020202020204" pitchFamily="34" charset="0"/>
                <a:cs typeface="Arial" panose="020B0604020202020204" pitchFamily="34" charset="0"/>
              </a:rPr>
              <a:t> </a:t>
            </a:r>
            <a:r>
              <a:rPr lang="lv-LV" b="0" i="0" dirty="0">
                <a:solidFill>
                  <a:srgbClr val="331E11"/>
                </a:solidFill>
                <a:effectLst/>
                <a:latin typeface="Arial" panose="020B0604020202020204" pitchFamily="34" charset="0"/>
                <a:cs typeface="Arial" panose="020B0604020202020204" pitchFamily="34" charset="0"/>
              </a:rPr>
              <a:t>mutes dobuma sanāciju.</a:t>
            </a:r>
            <a:endParaRPr lang="en-GB" dirty="0">
              <a:latin typeface="Arial" panose="020B0604020202020204" pitchFamily="34" charset="0"/>
              <a:cs typeface="Arial" panose="020B0604020202020204" pitchFamily="34" charset="0"/>
            </a:endParaRPr>
          </a:p>
          <a:p>
            <a:endParaRPr lang="en-LV" dirty="0">
              <a:latin typeface="Arial" panose="020B0604020202020204" pitchFamily="34" charset="0"/>
              <a:cs typeface="Arial" panose="020B0604020202020204" pitchFamily="34" charset="0"/>
            </a:endParaRPr>
          </a:p>
          <a:p>
            <a:endParaRPr lang="en-LV"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C75F769-557A-C39A-510F-9A2C7D339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01756" y="631967"/>
            <a:ext cx="1452957" cy="143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874580"/>
      </p:ext>
    </p:extLst>
  </p:cSld>
  <p:clrMapOvr>
    <a:masterClrMapping/>
  </p:clrMapOvr>
</p:sld>
</file>

<file path=ppt/theme/theme1.xml><?xml version="1.0" encoding="utf-8"?>
<a:theme xmlns:a="http://schemas.openxmlformats.org/drawingml/2006/main" name="DashVTI">
  <a:themeElements>
    <a:clrScheme name="AnalogousFromLightSeedRightStep">
      <a:dk1>
        <a:srgbClr val="000000"/>
      </a:dk1>
      <a:lt1>
        <a:srgbClr val="FFFFFF"/>
      </a:lt1>
      <a:dk2>
        <a:srgbClr val="412624"/>
      </a:dk2>
      <a:lt2>
        <a:srgbClr val="E6E8E2"/>
      </a:lt2>
      <a:accent1>
        <a:srgbClr val="A996C6"/>
      </a:accent1>
      <a:accent2>
        <a:srgbClr val="AF7FBA"/>
      </a:accent2>
      <a:accent3>
        <a:srgbClr val="C593B9"/>
      </a:accent3>
      <a:accent4>
        <a:srgbClr val="BA7F94"/>
      </a:accent4>
      <a:accent5>
        <a:srgbClr val="C69996"/>
      </a:accent5>
      <a:accent6>
        <a:srgbClr val="BA9B7F"/>
      </a:accent6>
      <a:hlink>
        <a:srgbClr val="758A53"/>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42B0E7C6-1071-483F-A575-9AF7EE1B96AC}" vid="{E18014FF-B132-4F63-9D72-5B85E99D6417}"/>
    </a:ext>
  </a:extLst>
</a:theme>
</file>

<file path=docProps/app.xml><?xml version="1.0" encoding="utf-8"?>
<Properties xmlns="http://schemas.openxmlformats.org/officeDocument/2006/extended-properties" xmlns:vt="http://schemas.openxmlformats.org/officeDocument/2006/docPropsVTypes">
  <TotalTime>7070</TotalTime>
  <Words>1351</Words>
  <Application>Microsoft Macintosh PowerPoint</Application>
  <PresentationFormat>Widescreen</PresentationFormat>
  <Paragraphs>136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Grandview Display</vt:lpstr>
      <vt:lpstr>If Sans</vt:lpstr>
      <vt:lpstr>DashVTI</vt:lpstr>
      <vt:lpstr> MĀJDZĪVNIEKU APDROŠINĀŠANA</vt:lpstr>
      <vt:lpstr>KĀPĒC APDROŠINĀT?</vt:lpstr>
      <vt:lpstr>KĀDS IR PIEDĀVĀJUMS?</vt:lpstr>
      <vt:lpstr>KAS TIEK APDROŠINĀTS?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CIK LIELA APDROŠINĀŠANAS PRĒMIJA?</vt:lpstr>
      <vt:lpstr>PAŠRISKS</vt:lpstr>
      <vt:lpstr>IEPAZĪSTIES AR NOTEIKUMIEM</vt:lpstr>
      <vt:lpstr>PIEDĀVĀJUMU SALĪDZINĀJUMU KOPSAVILKUMS</vt:lpstr>
      <vt:lpstr>PIEREDZE</vt:lpstr>
      <vt:lpstr>PIEREDZE</vt:lpstr>
      <vt:lpstr>PIEREDZE</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MĀJDZĪVNIEKU APDROŠINĀŠANA</dc:title>
  <dc:creator>Microsoft Office User</dc:creator>
  <cp:lastModifiedBy>Microsoft Office User</cp:lastModifiedBy>
  <cp:revision>36</cp:revision>
  <dcterms:created xsi:type="dcterms:W3CDTF">2023-03-13T19:56:38Z</dcterms:created>
  <dcterms:modified xsi:type="dcterms:W3CDTF">2023-03-18T17:46:51Z</dcterms:modified>
</cp:coreProperties>
</file>