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1"/>
  </p:sldMasterIdLst>
  <p:notesMasterIdLst>
    <p:notesMasterId r:id="rId50"/>
  </p:notesMasterIdLst>
  <p:sldIdLst>
    <p:sldId id="256" r:id="rId2"/>
    <p:sldId id="305" r:id="rId3"/>
    <p:sldId id="257" r:id="rId4"/>
    <p:sldId id="306" r:id="rId5"/>
    <p:sldId id="307" r:id="rId6"/>
    <p:sldId id="261" r:id="rId7"/>
    <p:sldId id="263" r:id="rId8"/>
    <p:sldId id="308" r:id="rId9"/>
    <p:sldId id="279" r:id="rId10"/>
    <p:sldId id="270" r:id="rId11"/>
    <p:sldId id="318" r:id="rId12"/>
    <p:sldId id="319" r:id="rId13"/>
    <p:sldId id="309" r:id="rId14"/>
    <p:sldId id="269" r:id="rId15"/>
    <p:sldId id="274" r:id="rId16"/>
    <p:sldId id="275" r:id="rId17"/>
    <p:sldId id="276" r:id="rId18"/>
    <p:sldId id="277" r:id="rId19"/>
    <p:sldId id="312" r:id="rId20"/>
    <p:sldId id="313" r:id="rId21"/>
    <p:sldId id="314" r:id="rId22"/>
    <p:sldId id="311" r:id="rId23"/>
    <p:sldId id="310" r:id="rId24"/>
    <p:sldId id="316" r:id="rId25"/>
    <p:sldId id="266" r:id="rId26"/>
    <p:sldId id="267" r:id="rId27"/>
    <p:sldId id="271" r:id="rId28"/>
    <p:sldId id="272" r:id="rId29"/>
    <p:sldId id="273" r:id="rId30"/>
    <p:sldId id="258" r:id="rId31"/>
    <p:sldId id="265" r:id="rId32"/>
    <p:sldId id="321" r:id="rId33"/>
    <p:sldId id="322" r:id="rId34"/>
    <p:sldId id="323" r:id="rId35"/>
    <p:sldId id="324" r:id="rId36"/>
    <p:sldId id="325" r:id="rId37"/>
    <p:sldId id="288" r:id="rId38"/>
    <p:sldId id="297" r:id="rId39"/>
    <p:sldId id="315" r:id="rId40"/>
    <p:sldId id="293" r:id="rId41"/>
    <p:sldId id="302" r:id="rId42"/>
    <p:sldId id="289" r:id="rId43"/>
    <p:sldId id="296" r:id="rId44"/>
    <p:sldId id="294" r:id="rId45"/>
    <p:sldId id="320" r:id="rId46"/>
    <p:sldId id="292" r:id="rId47"/>
    <p:sldId id="317" r:id="rId48"/>
    <p:sldId id="303"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94" autoAdjust="0"/>
  </p:normalViewPr>
  <p:slideViewPr>
    <p:cSldViewPr snapToGrid="0">
      <p:cViewPr varScale="1">
        <p:scale>
          <a:sx n="67" d="100"/>
          <a:sy n="67" d="100"/>
        </p:scale>
        <p:origin x="83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5662C6-7BD9-411E-80D0-FB8315EF3940}" type="datetimeFigureOut">
              <a:rPr lang="lv-LV" smtClean="0"/>
              <a:t>03.06.2019</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335FAE-5E71-499E-839E-3FB70D104A0E}" type="slidenum">
              <a:rPr lang="lv-LV" smtClean="0"/>
              <a:t>‹#›</a:t>
            </a:fld>
            <a:endParaRPr lang="lv-LV"/>
          </a:p>
        </p:txBody>
      </p:sp>
    </p:spTree>
    <p:extLst>
      <p:ext uri="{BB962C8B-B14F-4D97-AF65-F5344CB8AC3E}">
        <p14:creationId xmlns:p14="http://schemas.microsoft.com/office/powerpoint/2010/main" val="2909586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35FAE-5E71-499E-839E-3FB70D104A0E}" type="slidenum">
              <a:rPr lang="lv-LV" smtClean="0"/>
              <a:t>34</a:t>
            </a:fld>
            <a:endParaRPr lang="lv-LV"/>
          </a:p>
        </p:txBody>
      </p:sp>
    </p:spTree>
    <p:extLst>
      <p:ext uri="{BB962C8B-B14F-4D97-AF65-F5344CB8AC3E}">
        <p14:creationId xmlns:p14="http://schemas.microsoft.com/office/powerpoint/2010/main" val="3752313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35FAE-5E71-499E-839E-3FB70D104A0E}" type="slidenum">
              <a:rPr lang="lv-LV" smtClean="0"/>
              <a:t>35</a:t>
            </a:fld>
            <a:endParaRPr lang="lv-LV"/>
          </a:p>
        </p:txBody>
      </p:sp>
    </p:spTree>
    <p:extLst>
      <p:ext uri="{BB962C8B-B14F-4D97-AF65-F5344CB8AC3E}">
        <p14:creationId xmlns:p14="http://schemas.microsoft.com/office/powerpoint/2010/main" val="461749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35FAE-5E71-499E-839E-3FB70D104A0E}" type="slidenum">
              <a:rPr lang="lv-LV" smtClean="0"/>
              <a:t>36</a:t>
            </a:fld>
            <a:endParaRPr lang="lv-LV"/>
          </a:p>
        </p:txBody>
      </p:sp>
    </p:spTree>
    <p:extLst>
      <p:ext uri="{BB962C8B-B14F-4D97-AF65-F5344CB8AC3E}">
        <p14:creationId xmlns:p14="http://schemas.microsoft.com/office/powerpoint/2010/main" val="1746179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http://www.ukrmb.co.uk/images/LippertSapySummary.pdf</a:t>
            </a:r>
          </a:p>
          <a:p>
            <a:r>
              <a:rPr lang="lv-LV"/>
              <a:t>https://www.ncbi.nlm.nih.gov/pubmed/28245817</a:t>
            </a:r>
          </a:p>
          <a:p>
            <a:r>
              <a:rPr lang="en-US" dirty="0"/>
              <a:t>https://www.ncbi.nlm.nih.gov/pmc/articles/PMC2897733/</a:t>
            </a:r>
            <a:endParaRPr lang="lv-LV" dirty="0"/>
          </a:p>
          <a:p>
            <a:endParaRPr lang="ru-RU" dirty="0"/>
          </a:p>
        </p:txBody>
      </p:sp>
      <p:sp>
        <p:nvSpPr>
          <p:cNvPr id="4" name="Slide Number Placeholder 3"/>
          <p:cNvSpPr>
            <a:spLocks noGrp="1"/>
          </p:cNvSpPr>
          <p:nvPr>
            <p:ph type="sldNum" sz="quarter" idx="5"/>
          </p:nvPr>
        </p:nvSpPr>
        <p:spPr/>
        <p:txBody>
          <a:bodyPr/>
          <a:lstStyle/>
          <a:p>
            <a:fld id="{93335FAE-5E71-499E-839E-3FB70D104A0E}" type="slidenum">
              <a:rPr lang="lv-LV" smtClean="0"/>
              <a:t>37</a:t>
            </a:fld>
            <a:endParaRPr lang="lv-LV"/>
          </a:p>
        </p:txBody>
      </p:sp>
    </p:spTree>
    <p:extLst>
      <p:ext uri="{BB962C8B-B14F-4D97-AF65-F5344CB8AC3E}">
        <p14:creationId xmlns:p14="http://schemas.microsoft.com/office/powerpoint/2010/main" val="2672489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93335FAE-5E71-499E-839E-3FB70D104A0E}" type="slidenum">
              <a:rPr lang="lv-LV" smtClean="0"/>
              <a:t>38</a:t>
            </a:fld>
            <a:endParaRPr lang="lv-LV"/>
          </a:p>
        </p:txBody>
      </p:sp>
    </p:spTree>
    <p:extLst>
      <p:ext uri="{BB962C8B-B14F-4D97-AF65-F5344CB8AC3E}">
        <p14:creationId xmlns:p14="http://schemas.microsoft.com/office/powerpoint/2010/main" val="24486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6E9DEC-419B-4CC5-A080-3B06BD5A8291}" type="datetimeFigureOut">
              <a:rPr lang="en-US" smtClean="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28669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6E9DEC-419B-4CC5-A080-3B06BD5A8291}" type="datetimeFigureOut">
              <a:rPr lang="en-US" smtClean="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0443087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6E9DEC-419B-4CC5-A080-3B06BD5A8291}" type="datetimeFigureOut">
              <a:rPr lang="en-US" smtClean="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7714181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6E9DEC-419B-4CC5-A080-3B06BD5A8291}" type="datetimeFigureOut">
              <a:rPr lang="en-US" smtClean="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5844826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6E9DEC-419B-4CC5-A080-3B06BD5A8291}" type="datetimeFigureOut">
              <a:rPr lang="en-US" smtClean="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96203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6E9DEC-419B-4CC5-A080-3B06BD5A8291}" type="datetimeFigureOut">
              <a:rPr lang="en-US" smtClean="0"/>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7681181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6E9DEC-419B-4CC5-A080-3B06BD5A8291}" type="datetimeFigureOut">
              <a:rPr lang="en-US" smtClean="0"/>
              <a:t>6/3/2019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1339943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6E9DEC-419B-4CC5-A080-3B06BD5A8291}" type="datetimeFigureOut">
              <a:rPr lang="en-US" smtClean="0"/>
              <a:t>6/3/2019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425296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D6E9DEC-419B-4CC5-A080-3B06BD5A8291}" type="datetimeFigureOut">
              <a:rPr lang="en-US" smtClean="0"/>
              <a:t>6/3/2019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2142651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D6E9DEC-419B-4CC5-A080-3B06BD5A8291}" type="datetimeFigureOut">
              <a:rPr lang="en-US" smtClean="0"/>
              <a:t>6/3/2019</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820380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6E9DEC-419B-4CC5-A080-3B06BD5A8291}" type="datetimeFigureOut">
              <a:rPr lang="en-US" smtClean="0"/>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1292000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D6E9DEC-419B-4CC5-A080-3B06BD5A8291}" type="datetimeFigureOut">
              <a:rPr lang="en-US" smtClean="0"/>
              <a:t>6/3/2019</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89688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perfectlyrawsome.com/" TargetMode="External"/><Relationship Id="rId2" Type="http://schemas.openxmlformats.org/officeDocument/2006/relationships/hyperlink" Target="https://www.rfas.uk/" TargetMode="External"/><Relationship Id="rId1" Type="http://schemas.openxmlformats.org/officeDocument/2006/relationships/slideLayout" Target="../slideLayouts/slideLayout2.xml"/><Relationship Id="rId4" Type="http://schemas.openxmlformats.org/officeDocument/2006/relationships/hyperlink" Target="https://www.dogsnaturallymagazine.co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G"/><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4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facebook.com/madara.matroze" TargetMode="External"/><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hyperlink" Target="mailto:madara.matroze@gmail.co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1FB78E99-7627-4CC8-B014-F2AFAE47BB07}"/>
              </a:ext>
            </a:extLst>
          </p:cNvPr>
          <p:cNvSpPr>
            <a:spLocks noGrp="1"/>
          </p:cNvSpPr>
          <p:nvPr>
            <p:ph type="ctrTitle"/>
          </p:nvPr>
        </p:nvSpPr>
        <p:spPr>
          <a:xfrm>
            <a:off x="1214894" y="585788"/>
            <a:ext cx="8144134" cy="3149919"/>
          </a:xfrm>
        </p:spPr>
        <p:txBody>
          <a:bodyPr>
            <a:normAutofit/>
          </a:bodyPr>
          <a:lstStyle/>
          <a:p>
            <a:r>
              <a:rPr lang="lv" dirty="0" smtClean="0"/>
              <a:t>Suņi svaigēdāji - gaļēdāji</a:t>
            </a:r>
            <a:endParaRPr lang="lv-LV" dirty="0"/>
          </a:p>
        </p:txBody>
      </p:sp>
      <p:sp>
        <p:nvSpPr>
          <p:cNvPr id="3" name="Apakšvirsraksts 2">
            <a:extLst>
              <a:ext uri="{FF2B5EF4-FFF2-40B4-BE49-F238E27FC236}">
                <a16:creationId xmlns:a16="http://schemas.microsoft.com/office/drawing/2014/main" xmlns="" id="{C6AE97F5-9AD7-42E8-9C46-E97038ADD0DA}"/>
              </a:ext>
            </a:extLst>
          </p:cNvPr>
          <p:cNvSpPr>
            <a:spLocks noGrp="1"/>
          </p:cNvSpPr>
          <p:nvPr>
            <p:ph type="subTitle" idx="1"/>
          </p:nvPr>
        </p:nvSpPr>
        <p:spPr>
          <a:xfrm>
            <a:off x="1100051" y="4455620"/>
            <a:ext cx="2740429" cy="1143000"/>
          </a:xfrm>
        </p:spPr>
        <p:txBody>
          <a:bodyPr>
            <a:normAutofit/>
          </a:bodyPr>
          <a:lstStyle/>
          <a:p>
            <a:r>
              <a:rPr lang="lv" sz="3200" b="1" dirty="0"/>
              <a:t>BARF</a:t>
            </a:r>
            <a:endParaRPr lang="lv-LV" sz="3200" b="1" dirty="0"/>
          </a:p>
        </p:txBody>
      </p:sp>
      <p:sp>
        <p:nvSpPr>
          <p:cNvPr id="4" name="Apakšvirsraksts 2">
            <a:extLst>
              <a:ext uri="{FF2B5EF4-FFF2-40B4-BE49-F238E27FC236}">
                <a16:creationId xmlns:a16="http://schemas.microsoft.com/office/drawing/2014/main" xmlns="" id="{C6AE97F5-9AD7-42E8-9C46-E97038ADD0DA}"/>
              </a:ext>
            </a:extLst>
          </p:cNvPr>
          <p:cNvSpPr txBox="1">
            <a:spLocks/>
          </p:cNvSpPr>
          <p:nvPr/>
        </p:nvSpPr>
        <p:spPr>
          <a:xfrm>
            <a:off x="8046890" y="4807093"/>
            <a:ext cx="3655255"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lv" dirty="0" smtClean="0"/>
              <a:t>madara </a:t>
            </a:r>
            <a:r>
              <a:rPr lang="lv" dirty="0"/>
              <a:t>matroze</a:t>
            </a:r>
            <a:br>
              <a:rPr lang="lv" dirty="0"/>
            </a:br>
            <a:endParaRPr lang="lv-LV" dirty="0"/>
          </a:p>
        </p:txBody>
      </p:sp>
      <p:pic>
        <p:nvPicPr>
          <p:cNvPr id="1026" name="Picture 2" descr="AttÄlu rezultÄti vaicÄjumam âbarf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518" y="255747"/>
            <a:ext cx="3810000" cy="3810000"/>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6" name="Apakšvirsraksts 2">
            <a:extLst>
              <a:ext uri="{FF2B5EF4-FFF2-40B4-BE49-F238E27FC236}">
                <a16:creationId xmlns:a16="http://schemas.microsoft.com/office/drawing/2014/main" xmlns="" id="{C6AE97F5-9AD7-42E8-9C46-E97038ADD0DA}"/>
              </a:ext>
            </a:extLst>
          </p:cNvPr>
          <p:cNvSpPr txBox="1">
            <a:spLocks/>
          </p:cNvSpPr>
          <p:nvPr/>
        </p:nvSpPr>
        <p:spPr>
          <a:xfrm>
            <a:off x="1100050" y="5175533"/>
            <a:ext cx="3614825"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lv" sz="3200" b="1" dirty="0" smtClean="0"/>
              <a:t>Diena ar suni 25.05.2019.</a:t>
            </a:r>
            <a:endParaRPr lang="lv-LV" sz="3200" b="1" dirty="0"/>
          </a:p>
        </p:txBody>
      </p:sp>
    </p:spTree>
    <p:extLst>
      <p:ext uri="{BB962C8B-B14F-4D97-AF65-F5344CB8AC3E}">
        <p14:creationId xmlns:p14="http://schemas.microsoft.com/office/powerpoint/2010/main" val="6684063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ttÄlu rezultÄti vaicÄjumam âchickenâ"/>
          <p:cNvPicPr>
            <a:picLocks noChangeAspect="1" noChangeArrowheads="1"/>
          </p:cNvPicPr>
          <p:nvPr/>
        </p:nvPicPr>
        <p:blipFill rotWithShape="1">
          <a:blip r:embed="rId2">
            <a:extLst>
              <a:ext uri="{28A0092B-C50C-407E-A947-70E740481C1C}">
                <a14:useLocalDpi xmlns:a14="http://schemas.microsoft.com/office/drawing/2010/main" val="0"/>
              </a:ext>
            </a:extLst>
          </a:blip>
          <a:srcRect l="15497" r="20617"/>
          <a:stretch/>
        </p:blipFill>
        <p:spPr bwMode="auto">
          <a:xfrm>
            <a:off x="108559" y="1714886"/>
            <a:ext cx="1843088" cy="2354790"/>
          </a:xfrm>
          <a:prstGeom prst="rect">
            <a:avLst/>
          </a:prstGeom>
          <a:noFill/>
          <a:extLst>
            <a:ext uri="{909E8E84-426E-40DD-AFC4-6F175D3DCCD1}">
              <a14:hiddenFill xmlns:a14="http://schemas.microsoft.com/office/drawing/2010/main">
                <a:solidFill>
                  <a:srgbClr val="FFFFFF"/>
                </a:solidFill>
              </a14:hiddenFill>
            </a:ext>
          </a:extLst>
        </p:spPr>
      </p:pic>
      <p:sp>
        <p:nvSpPr>
          <p:cNvPr id="2" name="Virsraksts 1">
            <a:extLst>
              <a:ext uri="{FF2B5EF4-FFF2-40B4-BE49-F238E27FC236}">
                <a16:creationId xmlns:a16="http://schemas.microsoft.com/office/drawing/2014/main" xmlns="" id="{F4B56736-3002-4BB7-B5F4-231A9BD36421}"/>
              </a:ext>
            </a:extLst>
          </p:cNvPr>
          <p:cNvSpPr>
            <a:spLocks noGrp="1"/>
          </p:cNvSpPr>
          <p:nvPr>
            <p:ph type="title"/>
          </p:nvPr>
        </p:nvSpPr>
        <p:spPr>
          <a:xfrm>
            <a:off x="1097280" y="286604"/>
            <a:ext cx="10058400" cy="1170722"/>
          </a:xfrm>
        </p:spPr>
        <p:txBody>
          <a:bodyPr/>
          <a:lstStyle/>
          <a:p>
            <a:r>
              <a:rPr lang="lv" b="1" dirty="0"/>
              <a:t>GAĻA</a:t>
            </a:r>
            <a:endParaRPr lang="lv-LV" b="1" dirty="0"/>
          </a:p>
        </p:txBody>
      </p:sp>
      <p:pic>
        <p:nvPicPr>
          <p:cNvPr id="5124" name="Picture 4" descr="SaistÄ«ts attÄls"/>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009" t="6750" r="9147" b="4375"/>
          <a:stretch/>
        </p:blipFill>
        <p:spPr bwMode="auto">
          <a:xfrm>
            <a:off x="1836733" y="1807247"/>
            <a:ext cx="2257426" cy="22574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ttÄlu rezultÄti vaicÄjumam âduckâ"/>
          <p:cNvPicPr>
            <a:picLocks noChangeAspect="1" noChangeArrowheads="1"/>
          </p:cNvPicPr>
          <p:nvPr/>
        </p:nvPicPr>
        <p:blipFill rotWithShape="1">
          <a:blip r:embed="rId4">
            <a:extLst>
              <a:ext uri="{28A0092B-C50C-407E-A947-70E740481C1C}">
                <a14:useLocalDpi xmlns:a14="http://schemas.microsoft.com/office/drawing/2010/main" val="0"/>
              </a:ext>
            </a:extLst>
          </a:blip>
          <a:srcRect l="9255" r="21475"/>
          <a:stretch/>
        </p:blipFill>
        <p:spPr bwMode="auto">
          <a:xfrm>
            <a:off x="4148782" y="1807247"/>
            <a:ext cx="2714624" cy="223425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AttÄlu rezultÄti vaicÄjumam ârabbitâ"/>
          <p:cNvPicPr>
            <a:picLocks noChangeAspect="1" noChangeArrowheads="1"/>
          </p:cNvPicPr>
          <p:nvPr/>
        </p:nvPicPr>
        <p:blipFill rotWithShape="1">
          <a:blip r:embed="rId5">
            <a:extLst>
              <a:ext uri="{28A0092B-C50C-407E-A947-70E740481C1C}">
                <a14:useLocalDpi xmlns:a14="http://schemas.microsoft.com/office/drawing/2010/main" val="0"/>
              </a:ext>
            </a:extLst>
          </a:blip>
          <a:srcRect l="20389" r="15012"/>
          <a:stretch/>
        </p:blipFill>
        <p:spPr bwMode="auto">
          <a:xfrm>
            <a:off x="6972401" y="1807247"/>
            <a:ext cx="2600324" cy="226242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SaistÄ«ts attÄls"/>
          <p:cNvPicPr>
            <a:picLocks noChangeAspect="1" noChangeArrowheads="1"/>
          </p:cNvPicPr>
          <p:nvPr/>
        </p:nvPicPr>
        <p:blipFill rotWithShape="1">
          <a:blip r:embed="rId6">
            <a:extLst>
              <a:ext uri="{28A0092B-C50C-407E-A947-70E740481C1C}">
                <a14:useLocalDpi xmlns:a14="http://schemas.microsoft.com/office/drawing/2010/main" val="0"/>
              </a:ext>
            </a:extLst>
          </a:blip>
          <a:srcRect l="18991" t="9470" r="18953" b="21666"/>
          <a:stretch/>
        </p:blipFill>
        <p:spPr bwMode="auto">
          <a:xfrm>
            <a:off x="9605181" y="1943499"/>
            <a:ext cx="2528887" cy="198491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SaistÄ«ts attÄls"/>
          <p:cNvPicPr>
            <a:picLocks noChangeAspect="1" noChangeArrowheads="1"/>
          </p:cNvPicPr>
          <p:nvPr/>
        </p:nvPicPr>
        <p:blipFill rotWithShape="1">
          <a:blip r:embed="rId7">
            <a:extLst>
              <a:ext uri="{28A0092B-C50C-407E-A947-70E740481C1C}">
                <a14:useLocalDpi xmlns:a14="http://schemas.microsoft.com/office/drawing/2010/main" val="0"/>
              </a:ext>
            </a:extLst>
          </a:blip>
          <a:srcRect l="13333" t="11750" r="4542" b="3000"/>
          <a:stretch/>
        </p:blipFill>
        <p:spPr bwMode="auto">
          <a:xfrm>
            <a:off x="167879" y="4235338"/>
            <a:ext cx="2664619" cy="207451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SaistÄ«ts attÄls"/>
          <p:cNvPicPr>
            <a:picLocks noChangeAspect="1" noChangeArrowheads="1"/>
          </p:cNvPicPr>
          <p:nvPr/>
        </p:nvPicPr>
        <p:blipFill rotWithShape="1">
          <a:blip r:embed="rId8">
            <a:extLst>
              <a:ext uri="{28A0092B-C50C-407E-A947-70E740481C1C}">
                <a14:useLocalDpi xmlns:a14="http://schemas.microsoft.com/office/drawing/2010/main" val="0"/>
              </a:ext>
            </a:extLst>
          </a:blip>
          <a:srcRect l="41271" t="16190" r="17104" b="8095"/>
          <a:stretch/>
        </p:blipFill>
        <p:spPr bwMode="auto">
          <a:xfrm>
            <a:off x="2943072" y="4241349"/>
            <a:ext cx="2172363" cy="207451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115435" y="4342182"/>
            <a:ext cx="2914004" cy="1784337"/>
            <a:chOff x="8703715" y="4235338"/>
            <a:chExt cx="2914004" cy="1784337"/>
          </a:xfrm>
        </p:grpSpPr>
        <p:pic>
          <p:nvPicPr>
            <p:cNvPr id="5136" name="Picture 16" descr="SaistÄ«ts attÄl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3715" y="4235338"/>
              <a:ext cx="2914004" cy="80815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AttÄlu rezultÄti vaicÄjumam âmakreleâ"/>
            <p:cNvPicPr>
              <a:picLocks noChangeAspect="1" noChangeArrowheads="1"/>
            </p:cNvPicPr>
            <p:nvPr/>
          </p:nvPicPr>
          <p:blipFill rotWithShape="1">
            <a:blip r:embed="rId10">
              <a:extLst>
                <a:ext uri="{28A0092B-C50C-407E-A947-70E740481C1C}">
                  <a14:useLocalDpi xmlns:a14="http://schemas.microsoft.com/office/drawing/2010/main" val="0"/>
                </a:ext>
              </a:extLst>
            </a:blip>
            <a:srcRect t="30500" b="26000"/>
            <a:stretch/>
          </p:blipFill>
          <p:spPr bwMode="auto">
            <a:xfrm flipH="1">
              <a:off x="8703715" y="5084449"/>
              <a:ext cx="2914004" cy="935226"/>
            </a:xfrm>
            <a:prstGeom prst="rect">
              <a:avLst/>
            </a:prstGeom>
            <a:noFill/>
            <a:extLst>
              <a:ext uri="{909E8E84-426E-40DD-AFC4-6F175D3DCCD1}">
                <a14:hiddenFill xmlns:a14="http://schemas.microsoft.com/office/drawing/2010/main">
                  <a:solidFill>
                    <a:srgbClr val="FFFFFF"/>
                  </a:solidFill>
                </a14:hiddenFill>
              </a:ext>
            </a:extLst>
          </p:spPr>
        </p:pic>
      </p:grpSp>
      <p:pic>
        <p:nvPicPr>
          <p:cNvPr id="5140" name="Picture 20" descr="SaistÄ«ts attÄls"/>
          <p:cNvPicPr>
            <a:picLocks noChangeAspect="1" noChangeArrowheads="1"/>
          </p:cNvPicPr>
          <p:nvPr/>
        </p:nvPicPr>
        <p:blipFill rotWithShape="1">
          <a:blip r:embed="rId11">
            <a:extLst>
              <a:ext uri="{28A0092B-C50C-407E-A947-70E740481C1C}">
                <a14:useLocalDpi xmlns:a14="http://schemas.microsoft.com/office/drawing/2010/main" val="0"/>
              </a:ext>
            </a:extLst>
          </a:blip>
          <a:srcRect l="18227" r="20816" b="7428"/>
          <a:stretch/>
        </p:blipFill>
        <p:spPr bwMode="auto">
          <a:xfrm>
            <a:off x="8029439" y="4158854"/>
            <a:ext cx="1902037" cy="2150994"/>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AttÄlu rezultÄti vaicÄjumam âdeerâ"/>
          <p:cNvPicPr>
            <a:picLocks noChangeAspect="1" noChangeArrowheads="1"/>
          </p:cNvPicPr>
          <p:nvPr/>
        </p:nvPicPr>
        <p:blipFill rotWithShape="1">
          <a:blip r:embed="rId12">
            <a:extLst>
              <a:ext uri="{28A0092B-C50C-407E-A947-70E740481C1C}">
                <a14:useLocalDpi xmlns:a14="http://schemas.microsoft.com/office/drawing/2010/main" val="0"/>
              </a:ext>
            </a:extLst>
          </a:blip>
          <a:srcRect l="17616" t="18750" r="18062" b="10677"/>
          <a:stretch/>
        </p:blipFill>
        <p:spPr bwMode="auto">
          <a:xfrm>
            <a:off x="10013877" y="4064672"/>
            <a:ext cx="2120191" cy="2244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9998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4CAC7AA4-EEC6-4FDA-9E1C-D18ED04E2F15}"/>
              </a:ext>
            </a:extLst>
          </p:cNvPr>
          <p:cNvSpPr>
            <a:spLocks noGrp="1"/>
          </p:cNvSpPr>
          <p:nvPr>
            <p:ph type="title"/>
          </p:nvPr>
        </p:nvSpPr>
        <p:spPr>
          <a:xfrm>
            <a:off x="1097280" y="429479"/>
            <a:ext cx="3188970" cy="1013560"/>
          </a:xfrm>
        </p:spPr>
        <p:txBody>
          <a:bodyPr>
            <a:normAutofit/>
          </a:bodyPr>
          <a:lstStyle/>
          <a:p>
            <a:r>
              <a:rPr lang="lv" b="1" dirty="0"/>
              <a:t>GAĻA</a:t>
            </a:r>
            <a:endParaRPr lang="lv-LV" dirty="0"/>
          </a:p>
        </p:txBody>
      </p:sp>
      <p:sp>
        <p:nvSpPr>
          <p:cNvPr id="3" name="Satura vietturis 2">
            <a:extLst>
              <a:ext uri="{FF2B5EF4-FFF2-40B4-BE49-F238E27FC236}">
                <a16:creationId xmlns:a16="http://schemas.microsoft.com/office/drawing/2014/main" xmlns="" id="{7F1B35DC-2D5A-46BE-8821-6AB20DAA182D}"/>
              </a:ext>
            </a:extLst>
          </p:cNvPr>
          <p:cNvSpPr>
            <a:spLocks noGrp="1"/>
          </p:cNvSpPr>
          <p:nvPr>
            <p:ph idx="1"/>
          </p:nvPr>
        </p:nvSpPr>
        <p:spPr>
          <a:xfrm>
            <a:off x="1097280" y="1857377"/>
            <a:ext cx="10058400" cy="4429123"/>
          </a:xfrm>
        </p:spPr>
        <p:txBody>
          <a:bodyPr>
            <a:noAutofit/>
          </a:bodyPr>
          <a:lstStyle/>
          <a:p>
            <a:pPr marL="0" indent="0">
              <a:buNone/>
            </a:pPr>
            <a:r>
              <a:rPr lang="lv" sz="2200" dirty="0"/>
              <a:t/>
            </a:r>
            <a:br>
              <a:rPr lang="lv" sz="2200" dirty="0"/>
            </a:br>
            <a:r>
              <a:rPr lang="lv" sz="2200" b="1" dirty="0" smtClean="0">
                <a:solidFill>
                  <a:schemeClr val="accent2">
                    <a:lumMod val="75000"/>
                  </a:schemeClr>
                </a:solidFill>
                <a:latin typeface="Agency FB" panose="020B0503020202020204" pitchFamily="34" charset="0"/>
              </a:rPr>
              <a:t>√ </a:t>
            </a:r>
            <a:r>
              <a:rPr lang="lv" sz="2200" b="1" dirty="0" smtClean="0"/>
              <a:t>Vista</a:t>
            </a:r>
            <a:r>
              <a:rPr lang="lv" sz="2200" dirty="0" smtClean="0"/>
              <a:t> </a:t>
            </a:r>
            <a:r>
              <a:rPr lang="lv" sz="2200" dirty="0"/>
              <a:t>– </a:t>
            </a:r>
            <a:r>
              <a:rPr lang="lv" sz="2200" dirty="0" smtClean="0"/>
              <a:t>augsts neaivietojamo aminoskābju saturs, A vit.;</a:t>
            </a:r>
            <a:endParaRPr lang="lv" sz="2200" dirty="0"/>
          </a:p>
          <a:p>
            <a:pPr marL="0" indent="0">
              <a:buNone/>
            </a:pPr>
            <a:r>
              <a:rPr lang="lv" sz="2200" b="1" dirty="0">
                <a:solidFill>
                  <a:schemeClr val="accent2">
                    <a:lumMod val="75000"/>
                  </a:schemeClr>
                </a:solidFill>
                <a:latin typeface="Agency FB" panose="020B0503020202020204" pitchFamily="34" charset="0"/>
              </a:rPr>
              <a:t>√ </a:t>
            </a:r>
            <a:r>
              <a:rPr lang="lv" sz="2200" b="1" dirty="0" smtClean="0"/>
              <a:t>Tītars </a:t>
            </a:r>
            <a:r>
              <a:rPr lang="lv" sz="2200" dirty="0" smtClean="0"/>
              <a:t>– daudz tauku, Zn, zems Na, augsts K vit. </a:t>
            </a:r>
            <a:r>
              <a:rPr lang="en-US" sz="2200" dirty="0" smtClean="0"/>
              <a:t>S</a:t>
            </a:r>
            <a:r>
              <a:rPr lang="lv" sz="2200" dirty="0" smtClean="0"/>
              <a:t>aturs (var izbarot sirds, nieru slimniekiem);</a:t>
            </a:r>
            <a:endParaRPr lang="lv" sz="2200" dirty="0"/>
          </a:p>
          <a:p>
            <a:pPr marL="0" indent="0">
              <a:buNone/>
            </a:pPr>
            <a:r>
              <a:rPr lang="lv" sz="2200" b="1" dirty="0">
                <a:solidFill>
                  <a:schemeClr val="accent2">
                    <a:lumMod val="75000"/>
                  </a:schemeClr>
                </a:solidFill>
                <a:latin typeface="Agency FB" panose="020B0503020202020204" pitchFamily="34" charset="0"/>
              </a:rPr>
              <a:t>√ </a:t>
            </a:r>
            <a:r>
              <a:rPr lang="lv" sz="2200" b="1" dirty="0" smtClean="0"/>
              <a:t>Pīle </a:t>
            </a:r>
            <a:r>
              <a:rPr lang="lv" sz="2200" dirty="0" smtClean="0"/>
              <a:t>– Fe avots, viegli pārstrādājams proteīns (piemērots alerģiskiem dzīvniekiem);</a:t>
            </a:r>
            <a:endParaRPr lang="lv" sz="2200" dirty="0" smtClean="0"/>
          </a:p>
          <a:p>
            <a:pPr marL="0" indent="0">
              <a:buNone/>
            </a:pPr>
            <a:r>
              <a:rPr lang="lv" b="1" dirty="0" smtClean="0">
                <a:solidFill>
                  <a:schemeClr val="accent2">
                    <a:lumMod val="75000"/>
                  </a:schemeClr>
                </a:solidFill>
                <a:latin typeface="Agency FB" panose="020B0503020202020204" pitchFamily="34" charset="0"/>
              </a:rPr>
              <a:t>√ </a:t>
            </a:r>
            <a:r>
              <a:rPr lang="lv" sz="2200" b="1" dirty="0" smtClean="0"/>
              <a:t>Trusis </a:t>
            </a:r>
            <a:r>
              <a:rPr lang="lv" sz="2200" dirty="0" smtClean="0"/>
              <a:t>– primārais gaļas avots savvaļā;</a:t>
            </a:r>
            <a:endParaRPr lang="lv" sz="2200" dirty="0" smtClean="0"/>
          </a:p>
          <a:p>
            <a:pPr marL="0" indent="0">
              <a:buNone/>
            </a:pPr>
            <a:r>
              <a:rPr lang="lv" sz="2200" b="1" dirty="0">
                <a:solidFill>
                  <a:schemeClr val="accent2">
                    <a:lumMod val="75000"/>
                  </a:schemeClr>
                </a:solidFill>
                <a:latin typeface="Agency FB" panose="020B0503020202020204" pitchFamily="34" charset="0"/>
              </a:rPr>
              <a:t>√ </a:t>
            </a:r>
            <a:r>
              <a:rPr lang="lv" sz="2200" b="1" dirty="0" smtClean="0"/>
              <a:t>Liellops </a:t>
            </a:r>
            <a:r>
              <a:rPr lang="lv" sz="2200" dirty="0" smtClean="0"/>
              <a:t>– maz tauku, augsts proteīna saturs, Fe un Zn avots;</a:t>
            </a:r>
            <a:endParaRPr lang="lv" sz="2200" dirty="0"/>
          </a:p>
          <a:p>
            <a:pPr marL="0" indent="0">
              <a:buNone/>
            </a:pPr>
            <a:r>
              <a:rPr lang="lv" sz="2400" b="1" dirty="0">
                <a:solidFill>
                  <a:schemeClr val="accent2">
                    <a:lumMod val="75000"/>
                  </a:schemeClr>
                </a:solidFill>
                <a:latin typeface="Agency FB" panose="020B0503020202020204" pitchFamily="34" charset="0"/>
              </a:rPr>
              <a:t>√ </a:t>
            </a:r>
            <a:r>
              <a:rPr lang="lv" sz="2200" b="1" dirty="0" smtClean="0"/>
              <a:t>Cūka </a:t>
            </a:r>
            <a:r>
              <a:rPr lang="lv" sz="2200" dirty="0" smtClean="0"/>
              <a:t>– augsts neaizvietojamo taukskābju saturs, taurīna un vit. B1, B2, B3 avots;</a:t>
            </a:r>
            <a:endParaRPr lang="lv" sz="2200" dirty="0"/>
          </a:p>
          <a:p>
            <a:pPr marL="0" indent="0">
              <a:buNone/>
            </a:pPr>
            <a:r>
              <a:rPr lang="lv" sz="2400" b="1" dirty="0">
                <a:solidFill>
                  <a:schemeClr val="accent2">
                    <a:lumMod val="75000"/>
                  </a:schemeClr>
                </a:solidFill>
                <a:latin typeface="Agency FB" panose="020B0503020202020204" pitchFamily="34" charset="0"/>
              </a:rPr>
              <a:t>√ </a:t>
            </a:r>
            <a:r>
              <a:rPr lang="lv" sz="2200" b="1" dirty="0" smtClean="0"/>
              <a:t>Jērs </a:t>
            </a:r>
            <a:r>
              <a:rPr lang="lv" sz="2200" dirty="0"/>
              <a:t>– </a:t>
            </a:r>
            <a:r>
              <a:rPr lang="lv" sz="2200" dirty="0" smtClean="0"/>
              <a:t>augsts tauku saturs, kas var būt problēma, Zn (kakla un kājas daļa), taukskābes;</a:t>
            </a:r>
            <a:endParaRPr lang="lv" sz="2200" dirty="0"/>
          </a:p>
          <a:p>
            <a:pPr marL="0" indent="0">
              <a:buNone/>
            </a:pPr>
            <a:r>
              <a:rPr lang="lv" sz="2400" b="1" dirty="0">
                <a:solidFill>
                  <a:schemeClr val="accent2">
                    <a:lumMod val="75000"/>
                  </a:schemeClr>
                </a:solidFill>
                <a:latin typeface="Agency FB" panose="020B0503020202020204" pitchFamily="34" charset="0"/>
              </a:rPr>
              <a:t>√ </a:t>
            </a:r>
            <a:r>
              <a:rPr lang="lv" sz="2200" b="1" dirty="0" smtClean="0"/>
              <a:t>Zivis  </a:t>
            </a:r>
            <a:r>
              <a:rPr lang="lv" sz="2200" dirty="0"/>
              <a:t>– </a:t>
            </a:r>
            <a:r>
              <a:rPr lang="lv" sz="2200" dirty="0" smtClean="0"/>
              <a:t>satur visas neaizstājamās aminoskābes, Omega 3 avots;</a:t>
            </a:r>
            <a:endParaRPr lang="lv" sz="2200" dirty="0"/>
          </a:p>
          <a:p>
            <a:pPr marL="0" indent="0">
              <a:buNone/>
            </a:pPr>
            <a:endParaRPr lang="lv-LV" sz="2200" dirty="0"/>
          </a:p>
        </p:txBody>
      </p:sp>
    </p:spTree>
    <p:extLst>
      <p:ext uri="{BB962C8B-B14F-4D97-AF65-F5344CB8AC3E}">
        <p14:creationId xmlns:p14="http://schemas.microsoft.com/office/powerpoint/2010/main" val="15272489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4CAC7AA4-EEC6-4FDA-9E1C-D18ED04E2F15}"/>
              </a:ext>
            </a:extLst>
          </p:cNvPr>
          <p:cNvSpPr>
            <a:spLocks noGrp="1"/>
          </p:cNvSpPr>
          <p:nvPr>
            <p:ph type="title"/>
          </p:nvPr>
        </p:nvSpPr>
        <p:spPr>
          <a:xfrm>
            <a:off x="1097280" y="429479"/>
            <a:ext cx="3188970" cy="1013560"/>
          </a:xfrm>
        </p:spPr>
        <p:txBody>
          <a:bodyPr>
            <a:normAutofit/>
          </a:bodyPr>
          <a:lstStyle/>
          <a:p>
            <a:r>
              <a:rPr lang="lv" b="1" dirty="0"/>
              <a:t>GAĻA</a:t>
            </a:r>
            <a:endParaRPr lang="lv-LV" dirty="0"/>
          </a:p>
        </p:txBody>
      </p:sp>
      <p:sp>
        <p:nvSpPr>
          <p:cNvPr id="3" name="Satura vietturis 2">
            <a:extLst>
              <a:ext uri="{FF2B5EF4-FFF2-40B4-BE49-F238E27FC236}">
                <a16:creationId xmlns:a16="http://schemas.microsoft.com/office/drawing/2014/main" xmlns="" id="{7F1B35DC-2D5A-46BE-8821-6AB20DAA182D}"/>
              </a:ext>
            </a:extLst>
          </p:cNvPr>
          <p:cNvSpPr>
            <a:spLocks noGrp="1"/>
          </p:cNvSpPr>
          <p:nvPr>
            <p:ph idx="1"/>
          </p:nvPr>
        </p:nvSpPr>
        <p:spPr>
          <a:xfrm>
            <a:off x="1097280" y="1857377"/>
            <a:ext cx="10058400" cy="4429123"/>
          </a:xfrm>
        </p:spPr>
        <p:txBody>
          <a:bodyPr>
            <a:noAutofit/>
          </a:bodyPr>
          <a:lstStyle/>
          <a:p>
            <a:pPr marL="0" indent="0" algn="just">
              <a:buNone/>
            </a:pPr>
            <a:r>
              <a:rPr lang="lv-LV" sz="2400" b="1" dirty="0" smtClean="0">
                <a:solidFill>
                  <a:srgbClr val="FF0000"/>
                </a:solidFill>
              </a:rPr>
              <a:t>!</a:t>
            </a:r>
            <a:r>
              <a:rPr lang="lv-LV" sz="2200" dirty="0" smtClean="0"/>
              <a:t> Liellopu un mājputnu gaļa ir ļoti populāras komerciālajā barībā, tāpēc daudziem dzīvniekiem var būt alerģija. Laba alternatīva – kazas, brieža, stirnas, </a:t>
            </a:r>
            <a:r>
              <a:rPr lang="lv-LV" sz="2200" dirty="0" err="1" smtClean="0"/>
              <a:t>alņa</a:t>
            </a:r>
            <a:r>
              <a:rPr lang="lv-LV" sz="2200" dirty="0" smtClean="0"/>
              <a:t>, zirga gaļa; </a:t>
            </a:r>
          </a:p>
          <a:p>
            <a:pPr marL="0" indent="0" algn="just">
              <a:buNone/>
            </a:pPr>
            <a:r>
              <a:rPr lang="lv-LV" sz="2400" b="1" dirty="0" smtClean="0">
                <a:solidFill>
                  <a:srgbClr val="FF0000"/>
                </a:solidFill>
              </a:rPr>
              <a:t>!</a:t>
            </a:r>
            <a:r>
              <a:rPr lang="lv-LV" sz="2200" dirty="0"/>
              <a:t> </a:t>
            </a:r>
            <a:r>
              <a:rPr lang="lv-LV" sz="2200" dirty="0" smtClean="0"/>
              <a:t>Zivis izbarot vienu reizi nedēļā, vai arī katru dienu pievienojot klāt barībai 5-10% dažāda veida zivis (lasis, forele, skumbrija, makrele, reņģes). Jēlām ir jābūt izsaldētām vismaz 3 nedēļas, jo var būt parazīti; Var dot arī apstrādātas zivis (piemēram, zivju konservus eļļā vai savā sulā, bez piedevām), bet šādā veidā pievienot tikai kā piedevu nevis izbarot visu porciju;</a:t>
            </a:r>
          </a:p>
          <a:p>
            <a:pPr marL="0" indent="0">
              <a:buNone/>
            </a:pPr>
            <a:r>
              <a:rPr lang="lv-LV" sz="2400" b="1" dirty="0" smtClean="0">
                <a:solidFill>
                  <a:srgbClr val="FF0000"/>
                </a:solidFill>
              </a:rPr>
              <a:t>!</a:t>
            </a:r>
            <a:r>
              <a:rPr lang="lv-LV" sz="2200" dirty="0" smtClean="0"/>
              <a:t> Meža gaļu (stirna, briedis, alnis, arī bebrs) pirkt tikai no pārbaudītiem avotiem, pirms izbarošanas, izsaldēt vismaz 3 nedēļas dēļ iespējamās </a:t>
            </a:r>
            <a:r>
              <a:rPr lang="lv-LV" sz="2200" dirty="0" err="1" smtClean="0"/>
              <a:t>trihinellu</a:t>
            </a:r>
            <a:r>
              <a:rPr lang="lv-LV" sz="2200" dirty="0" smtClean="0"/>
              <a:t> klātbūtnes;  Mežacūku pirkt tikai dzīvnieku svaigās barības veikalos, tai ir jābūt speciāli pārbaudītai, dēļ suņiem bīstamā </a:t>
            </a:r>
            <a:r>
              <a:rPr lang="lv-LV" sz="2200" dirty="0" err="1" smtClean="0"/>
              <a:t>aujeski</a:t>
            </a:r>
            <a:r>
              <a:rPr lang="lv-LV" sz="2200" dirty="0" smtClean="0"/>
              <a:t> vīrusa, arī </a:t>
            </a:r>
            <a:r>
              <a:rPr lang="lv-LV" sz="2200" dirty="0" err="1" smtClean="0"/>
              <a:t>trihinellu</a:t>
            </a:r>
            <a:r>
              <a:rPr lang="lv-LV" sz="2200" dirty="0" smtClean="0"/>
              <a:t>; </a:t>
            </a:r>
          </a:p>
          <a:p>
            <a:pPr marL="0" indent="0">
              <a:buNone/>
            </a:pPr>
            <a:r>
              <a:rPr lang="lv-LV" sz="2400" b="1" dirty="0" smtClean="0">
                <a:solidFill>
                  <a:srgbClr val="FF0000"/>
                </a:solidFill>
              </a:rPr>
              <a:t>! </a:t>
            </a:r>
            <a:r>
              <a:rPr lang="lv-LV" sz="2200" dirty="0" smtClean="0"/>
              <a:t>Sabalansētai ēdienkartei jāsastāv vismaz no 4 veidu proteīniem; Dažādot ēdienkarti;</a:t>
            </a:r>
            <a:endParaRPr lang="lv-LV" sz="2200" dirty="0"/>
          </a:p>
          <a:p>
            <a:pPr marL="0" indent="0" algn="just">
              <a:buNone/>
            </a:pPr>
            <a:endParaRPr lang="lv" sz="2200" dirty="0"/>
          </a:p>
          <a:p>
            <a:pPr marL="0" indent="0">
              <a:buNone/>
            </a:pPr>
            <a:endParaRPr lang="lv-LV" sz="2200" dirty="0"/>
          </a:p>
        </p:txBody>
      </p:sp>
    </p:spTree>
    <p:extLst>
      <p:ext uri="{BB962C8B-B14F-4D97-AF65-F5344CB8AC3E}">
        <p14:creationId xmlns:p14="http://schemas.microsoft.com/office/powerpoint/2010/main" val="36414287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4CAC7AA4-EEC6-4FDA-9E1C-D18ED04E2F15}"/>
              </a:ext>
            </a:extLst>
          </p:cNvPr>
          <p:cNvSpPr>
            <a:spLocks noGrp="1"/>
          </p:cNvSpPr>
          <p:nvPr>
            <p:ph type="title"/>
          </p:nvPr>
        </p:nvSpPr>
        <p:spPr>
          <a:xfrm>
            <a:off x="1097280" y="429479"/>
            <a:ext cx="3188970" cy="1013560"/>
          </a:xfrm>
        </p:spPr>
        <p:txBody>
          <a:bodyPr>
            <a:normAutofit/>
          </a:bodyPr>
          <a:lstStyle/>
          <a:p>
            <a:r>
              <a:rPr lang="lv" b="1" dirty="0"/>
              <a:t>GAĻA</a:t>
            </a:r>
            <a:endParaRPr lang="lv-LV" dirty="0"/>
          </a:p>
        </p:txBody>
      </p:sp>
      <p:sp>
        <p:nvSpPr>
          <p:cNvPr id="3" name="Satura vietturis 2">
            <a:extLst>
              <a:ext uri="{FF2B5EF4-FFF2-40B4-BE49-F238E27FC236}">
                <a16:creationId xmlns:a16="http://schemas.microsoft.com/office/drawing/2014/main" xmlns="" id="{7F1B35DC-2D5A-46BE-8821-6AB20DAA182D}"/>
              </a:ext>
            </a:extLst>
          </p:cNvPr>
          <p:cNvSpPr>
            <a:spLocks noGrp="1"/>
          </p:cNvSpPr>
          <p:nvPr>
            <p:ph idx="1"/>
          </p:nvPr>
        </p:nvSpPr>
        <p:spPr>
          <a:xfrm>
            <a:off x="1097280" y="1857377"/>
            <a:ext cx="10058400" cy="4429123"/>
          </a:xfrm>
        </p:spPr>
        <p:txBody>
          <a:bodyPr>
            <a:noAutofit/>
          </a:bodyPr>
          <a:lstStyle/>
          <a:p>
            <a:pPr marL="0" indent="0">
              <a:buNone/>
            </a:pPr>
            <a:r>
              <a:rPr lang="lv" sz="2200" dirty="0" smtClean="0"/>
              <a:t>Anatomiski orgāni, bet BARF diētā tiek izbarota kā gaļa:</a:t>
            </a:r>
            <a:br>
              <a:rPr lang="lv" sz="2200" dirty="0" smtClean="0"/>
            </a:br>
            <a:r>
              <a:rPr lang="lv" sz="2200" dirty="0"/>
              <a:t/>
            </a:r>
            <a:br>
              <a:rPr lang="lv" sz="2200" dirty="0"/>
            </a:br>
            <a:r>
              <a:rPr lang="lv" sz="2200" b="1" dirty="0" smtClean="0">
                <a:solidFill>
                  <a:schemeClr val="accent2">
                    <a:lumMod val="75000"/>
                  </a:schemeClr>
                </a:solidFill>
                <a:latin typeface="Agency FB" panose="020B0503020202020204" pitchFamily="34" charset="0"/>
              </a:rPr>
              <a:t>√ </a:t>
            </a:r>
            <a:r>
              <a:rPr lang="lv" sz="2200" b="1" dirty="0" smtClean="0"/>
              <a:t>Sirds</a:t>
            </a:r>
            <a:r>
              <a:rPr lang="lv" sz="2200" dirty="0" smtClean="0"/>
              <a:t> </a:t>
            </a:r>
            <a:r>
              <a:rPr lang="lv" sz="2200" dirty="0"/>
              <a:t>– Fe, B vit. </a:t>
            </a:r>
            <a:r>
              <a:rPr lang="lv" sz="2200" dirty="0" smtClean="0"/>
              <a:t>Trekna, </a:t>
            </a:r>
            <a:r>
              <a:rPr lang="lv" sz="2200" dirty="0"/>
              <a:t>izbarojot </a:t>
            </a:r>
            <a:r>
              <a:rPr lang="lv" sz="2200" dirty="0" smtClean="0"/>
              <a:t>vienu pašu, </a:t>
            </a:r>
            <a:r>
              <a:rPr lang="lv" sz="2200" dirty="0"/>
              <a:t>var būt caureja</a:t>
            </a:r>
            <a:r>
              <a:rPr lang="lv" sz="2200" dirty="0" smtClean="0"/>
              <a:t>. </a:t>
            </a:r>
            <a:br>
              <a:rPr lang="lv" sz="2200" dirty="0" smtClean="0"/>
            </a:br>
            <a:r>
              <a:rPr lang="lv" sz="2200" dirty="0" smtClean="0"/>
              <a:t>Izbarot ne vairāk kā 5%.</a:t>
            </a:r>
            <a:endParaRPr lang="lv" sz="2200" dirty="0"/>
          </a:p>
          <a:p>
            <a:pPr marL="0" indent="0">
              <a:buNone/>
            </a:pPr>
            <a:r>
              <a:rPr lang="lv" sz="2200" b="1" dirty="0">
                <a:solidFill>
                  <a:schemeClr val="accent2">
                    <a:lumMod val="75000"/>
                  </a:schemeClr>
                </a:solidFill>
                <a:latin typeface="Agency FB" panose="020B0503020202020204" pitchFamily="34" charset="0"/>
              </a:rPr>
              <a:t>√ </a:t>
            </a:r>
            <a:r>
              <a:rPr lang="lv" sz="2200" b="1" dirty="0" smtClean="0"/>
              <a:t>Mēle </a:t>
            </a:r>
            <a:r>
              <a:rPr lang="lv" sz="2200" dirty="0"/>
              <a:t>–</a:t>
            </a:r>
            <a:r>
              <a:rPr lang="lv" sz="2200" b="1" dirty="0"/>
              <a:t> </a:t>
            </a:r>
            <a:r>
              <a:rPr lang="lv" sz="2200" dirty="0" smtClean="0"/>
              <a:t>trekna, </a:t>
            </a:r>
            <a:r>
              <a:rPr lang="lv" sz="2200" dirty="0"/>
              <a:t>Zn.</a:t>
            </a:r>
          </a:p>
          <a:p>
            <a:pPr marL="0" indent="0">
              <a:buNone/>
            </a:pPr>
            <a:r>
              <a:rPr lang="lv" sz="2200" b="1" dirty="0">
                <a:solidFill>
                  <a:schemeClr val="accent2">
                    <a:lumMod val="75000"/>
                  </a:schemeClr>
                </a:solidFill>
                <a:latin typeface="Agency FB" panose="020B0503020202020204" pitchFamily="34" charset="0"/>
              </a:rPr>
              <a:t>√ </a:t>
            </a:r>
            <a:r>
              <a:rPr lang="lv" sz="2200" b="1" dirty="0"/>
              <a:t>Spureklis </a:t>
            </a:r>
            <a:r>
              <a:rPr lang="lv" sz="2200" b="1" dirty="0" smtClean="0"/>
              <a:t>(liellopa daudzkameru kuņģa priekšējā daļa) – </a:t>
            </a:r>
            <a:r>
              <a:rPr lang="lv" sz="2200" dirty="0"/>
              <a:t>satur mikroorganismus no zālēdāja gremošanas trakta. Labs proteīna avots. Neizbarot lielos daudzumos, bet </a:t>
            </a:r>
            <a:r>
              <a:rPr lang="lv" sz="2200" dirty="0" smtClean="0"/>
              <a:t>kopā jāsastāda 15%.</a:t>
            </a:r>
          </a:p>
          <a:p>
            <a:pPr marL="0" indent="0">
              <a:buNone/>
            </a:pPr>
            <a:r>
              <a:rPr lang="lv" b="1" dirty="0" smtClean="0">
                <a:solidFill>
                  <a:schemeClr val="accent2">
                    <a:lumMod val="75000"/>
                  </a:schemeClr>
                </a:solidFill>
                <a:latin typeface="Agency FB" panose="020B0503020202020204" pitchFamily="34" charset="0"/>
              </a:rPr>
              <a:t>√ </a:t>
            </a:r>
            <a:r>
              <a:rPr lang="lv" sz="2200" b="1" dirty="0"/>
              <a:t>Diafragma </a:t>
            </a:r>
            <a:r>
              <a:rPr lang="lv" sz="2200" dirty="0" smtClean="0"/>
              <a:t>– </a:t>
            </a:r>
            <a:r>
              <a:rPr lang="lv" sz="2200" dirty="0"/>
              <a:t>visapasiņotākā daļa – tīra, liesa muskuļgaļa</a:t>
            </a:r>
            <a:r>
              <a:rPr lang="lv" sz="2200" dirty="0" smtClean="0"/>
              <a:t>;</a:t>
            </a:r>
          </a:p>
          <a:p>
            <a:pPr marL="0" indent="0">
              <a:buNone/>
            </a:pPr>
            <a:r>
              <a:rPr lang="lv" sz="2200" b="1" dirty="0">
                <a:solidFill>
                  <a:schemeClr val="accent2">
                    <a:lumMod val="75000"/>
                  </a:schemeClr>
                </a:solidFill>
                <a:latin typeface="Agency FB" panose="020B0503020202020204" pitchFamily="34" charset="0"/>
              </a:rPr>
              <a:t>√ </a:t>
            </a:r>
            <a:r>
              <a:rPr lang="lv" sz="2200" b="1" dirty="0"/>
              <a:t>Plaušas </a:t>
            </a:r>
            <a:r>
              <a:rPr lang="lv" sz="2200" dirty="0"/>
              <a:t> </a:t>
            </a:r>
            <a:r>
              <a:rPr lang="lv" sz="2200" dirty="0" smtClean="0"/>
              <a:t>– labi </a:t>
            </a:r>
            <a:r>
              <a:rPr lang="lv" sz="2200" dirty="0"/>
              <a:t>piepilda </a:t>
            </a:r>
            <a:r>
              <a:rPr lang="lv" sz="2200" dirty="0" smtClean="0"/>
              <a:t>vēderu, savā ziņā tukšs produkts. </a:t>
            </a:r>
            <a:r>
              <a:rPr lang="lv" sz="2200" dirty="0"/>
              <a:t>Der rijīgiem suņiem.</a:t>
            </a:r>
          </a:p>
          <a:p>
            <a:pPr marL="0" indent="0">
              <a:buNone/>
            </a:pPr>
            <a:endParaRPr lang="lv-LV" sz="2200" dirty="0"/>
          </a:p>
        </p:txBody>
      </p:sp>
    </p:spTree>
    <p:extLst>
      <p:ext uri="{BB962C8B-B14F-4D97-AF65-F5344CB8AC3E}">
        <p14:creationId xmlns:p14="http://schemas.microsoft.com/office/powerpoint/2010/main" val="34084435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4CAC7AA4-EEC6-4FDA-9E1C-D18ED04E2F15}"/>
              </a:ext>
            </a:extLst>
          </p:cNvPr>
          <p:cNvSpPr>
            <a:spLocks noGrp="1"/>
          </p:cNvSpPr>
          <p:nvPr>
            <p:ph type="title"/>
          </p:nvPr>
        </p:nvSpPr>
        <p:spPr>
          <a:xfrm>
            <a:off x="1097280" y="286604"/>
            <a:ext cx="3188970" cy="1013560"/>
          </a:xfrm>
        </p:spPr>
        <p:txBody>
          <a:bodyPr/>
          <a:lstStyle/>
          <a:p>
            <a:r>
              <a:rPr lang="lv" dirty="0"/>
              <a:t>Orgānu gaļa   </a:t>
            </a:r>
            <a:endParaRPr lang="lv-LV" dirty="0"/>
          </a:p>
        </p:txBody>
      </p:sp>
      <p:sp>
        <p:nvSpPr>
          <p:cNvPr id="3" name="Satura vietturis 2">
            <a:extLst>
              <a:ext uri="{FF2B5EF4-FFF2-40B4-BE49-F238E27FC236}">
                <a16:creationId xmlns:a16="http://schemas.microsoft.com/office/drawing/2014/main" xmlns="" id="{7F1B35DC-2D5A-46BE-8821-6AB20DAA182D}"/>
              </a:ext>
            </a:extLst>
          </p:cNvPr>
          <p:cNvSpPr>
            <a:spLocks noGrp="1"/>
          </p:cNvSpPr>
          <p:nvPr>
            <p:ph idx="1"/>
          </p:nvPr>
        </p:nvSpPr>
        <p:spPr>
          <a:xfrm>
            <a:off x="1097280" y="1857377"/>
            <a:ext cx="10058400" cy="4329111"/>
          </a:xfrm>
        </p:spPr>
        <p:txBody>
          <a:bodyPr>
            <a:noAutofit/>
          </a:bodyPr>
          <a:lstStyle/>
          <a:p>
            <a:pPr marL="0" indent="0">
              <a:buNone/>
            </a:pPr>
            <a:r>
              <a:rPr lang="lv" sz="2200" dirty="0" smtClean="0"/>
              <a:t>Satur </a:t>
            </a:r>
            <a:r>
              <a:rPr lang="lv" sz="2200" dirty="0"/>
              <a:t>B </a:t>
            </a:r>
            <a:r>
              <a:rPr lang="lv" sz="2200" dirty="0" smtClean="0"/>
              <a:t>gr. </a:t>
            </a:r>
            <a:r>
              <a:rPr lang="lv-LV" sz="2200" dirty="0" smtClean="0"/>
              <a:t>u</a:t>
            </a:r>
            <a:r>
              <a:rPr lang="lv" sz="2200" dirty="0" smtClean="0"/>
              <a:t>n </a:t>
            </a:r>
            <a:r>
              <a:rPr lang="lv" sz="2200" dirty="0"/>
              <a:t>C vit, Fe, </a:t>
            </a:r>
            <a:r>
              <a:rPr lang="lv" sz="2200" dirty="0" smtClean="0"/>
              <a:t>Mg, </a:t>
            </a:r>
            <a:r>
              <a:rPr lang="lv" sz="2200" dirty="0"/>
              <a:t>Se, Zn, neaizvietojamās taukskābes.</a:t>
            </a:r>
          </a:p>
          <a:p>
            <a:pPr marL="0" indent="0">
              <a:buNone/>
            </a:pPr>
            <a:r>
              <a:rPr lang="lv" sz="2200" b="1" dirty="0">
                <a:solidFill>
                  <a:schemeClr val="accent2">
                    <a:lumMod val="75000"/>
                  </a:schemeClr>
                </a:solidFill>
                <a:latin typeface="Agency FB" panose="020B0503020202020204" pitchFamily="34" charset="0"/>
              </a:rPr>
              <a:t>√ </a:t>
            </a:r>
            <a:r>
              <a:rPr lang="lv" sz="2200" b="1" dirty="0"/>
              <a:t>Aknas </a:t>
            </a:r>
            <a:r>
              <a:rPr lang="lv" sz="2200" dirty="0"/>
              <a:t>– A vit, arī E;D;K, Fe, Zn, </a:t>
            </a:r>
            <a:r>
              <a:rPr lang="lv" sz="2200" dirty="0" smtClean="0"/>
              <a:t>Mg, </a:t>
            </a:r>
            <a:r>
              <a:rPr lang="lv" sz="2200" dirty="0"/>
              <a:t>Se. Anēmiskiem suņiem labs Fe avots. B vit avots. Nedrīkst dot pārāk daudz, var izraisīt caureju. Nedot kopā ar mencu aknu eļļu</a:t>
            </a:r>
            <a:r>
              <a:rPr lang="lv" sz="2200" dirty="0" smtClean="0"/>
              <a:t>.</a:t>
            </a:r>
            <a:endParaRPr lang="lv" sz="2200" dirty="0"/>
          </a:p>
          <a:p>
            <a:pPr marL="0" indent="0">
              <a:buNone/>
            </a:pPr>
            <a:r>
              <a:rPr lang="lv" sz="2200" b="1" dirty="0">
                <a:solidFill>
                  <a:schemeClr val="accent2">
                    <a:lumMod val="75000"/>
                  </a:schemeClr>
                </a:solidFill>
                <a:latin typeface="Agency FB" panose="020B0503020202020204" pitchFamily="34" charset="0"/>
              </a:rPr>
              <a:t>√ </a:t>
            </a:r>
            <a:r>
              <a:rPr lang="lv" sz="2200" b="1" dirty="0"/>
              <a:t>Nieres</a:t>
            </a:r>
            <a:r>
              <a:rPr lang="lv" sz="2200" dirty="0"/>
              <a:t> –A;D;E;K bit. Fe un B gr., vit. </a:t>
            </a:r>
            <a:r>
              <a:rPr lang="lv-LV" sz="2200" dirty="0"/>
              <a:t>I</a:t>
            </a:r>
            <a:r>
              <a:rPr lang="lv" sz="2200" dirty="0"/>
              <a:t>eskaitot B12, Zn, neaizvietojamās taukskābes.</a:t>
            </a:r>
          </a:p>
          <a:p>
            <a:pPr marL="0" indent="0">
              <a:buNone/>
            </a:pPr>
            <a:r>
              <a:rPr lang="lv" sz="2200" b="1" dirty="0" smtClean="0">
                <a:solidFill>
                  <a:schemeClr val="accent2">
                    <a:lumMod val="75000"/>
                  </a:schemeClr>
                </a:solidFill>
                <a:latin typeface="Agency FB" panose="020B0503020202020204" pitchFamily="34" charset="0"/>
              </a:rPr>
              <a:t>√ </a:t>
            </a:r>
            <a:r>
              <a:rPr lang="lv" sz="2200" b="1" dirty="0" smtClean="0"/>
              <a:t>Tesmenis </a:t>
            </a:r>
            <a:r>
              <a:rPr lang="lv" sz="2200" dirty="0" smtClean="0"/>
              <a:t>–</a:t>
            </a:r>
            <a:r>
              <a:rPr lang="lv" sz="2200" b="1" dirty="0" smtClean="0"/>
              <a:t> </a:t>
            </a:r>
            <a:r>
              <a:rPr lang="lv" sz="2200" dirty="0" smtClean="0"/>
              <a:t>augsts proteīns;</a:t>
            </a:r>
          </a:p>
          <a:p>
            <a:pPr marL="0" indent="0">
              <a:lnSpc>
                <a:spcPct val="100000"/>
              </a:lnSpc>
              <a:buNone/>
            </a:pPr>
            <a:r>
              <a:rPr lang="lv" sz="2200" b="1" dirty="0" smtClean="0">
                <a:solidFill>
                  <a:schemeClr val="accent2">
                    <a:lumMod val="75000"/>
                  </a:schemeClr>
                </a:solidFill>
                <a:latin typeface="Agency FB" panose="020B0503020202020204" pitchFamily="34" charset="0"/>
              </a:rPr>
              <a:t>√ </a:t>
            </a:r>
            <a:r>
              <a:rPr lang="lv" sz="2200" b="1" dirty="0" smtClean="0"/>
              <a:t>Sēklinieki – </a:t>
            </a:r>
            <a:r>
              <a:rPr lang="lv" sz="2200" dirty="0"/>
              <a:t>augsts </a:t>
            </a:r>
            <a:r>
              <a:rPr lang="lv" sz="2200" dirty="0" smtClean="0"/>
              <a:t>proteīns;</a:t>
            </a:r>
            <a:br>
              <a:rPr lang="lv" sz="2200" dirty="0" smtClean="0"/>
            </a:br>
            <a:r>
              <a:rPr lang="lv" sz="2200" dirty="0" smtClean="0"/>
              <a:t/>
            </a:r>
            <a:br>
              <a:rPr lang="lv" sz="2200" dirty="0" smtClean="0"/>
            </a:br>
            <a:r>
              <a:rPr lang="lv" b="1" dirty="0" smtClean="0">
                <a:solidFill>
                  <a:schemeClr val="accent2">
                    <a:lumMod val="75000"/>
                  </a:schemeClr>
                </a:solidFill>
                <a:latin typeface="Agency FB" panose="020B0503020202020204" pitchFamily="34" charset="0"/>
              </a:rPr>
              <a:t>√ </a:t>
            </a:r>
            <a:r>
              <a:rPr lang="lv" sz="2200" b="1" dirty="0"/>
              <a:t>Smadzenes</a:t>
            </a:r>
            <a:r>
              <a:rPr lang="lv" b="1" dirty="0" smtClean="0">
                <a:solidFill>
                  <a:schemeClr val="accent2">
                    <a:lumMod val="75000"/>
                  </a:schemeClr>
                </a:solidFill>
                <a:latin typeface="Agency FB" panose="020B0503020202020204" pitchFamily="34" charset="0"/>
              </a:rPr>
              <a:t> – </a:t>
            </a:r>
            <a:r>
              <a:rPr lang="lv" sz="2200" dirty="0"/>
              <a:t>satur C, nedaudz </a:t>
            </a:r>
            <a:r>
              <a:rPr lang="lv" sz="2200" dirty="0" smtClean="0"/>
              <a:t>E, daudz neaizvietojamās taukskābes; Ļoti </a:t>
            </a:r>
            <a:r>
              <a:rPr lang="lv" sz="2200" dirty="0"/>
              <a:t>augsts holesterīna līmenis (3x lielāks kā olās), </a:t>
            </a:r>
            <a:r>
              <a:rPr lang="lv" sz="2200" dirty="0" smtClean="0"/>
              <a:t>nevajadzētu </a:t>
            </a:r>
            <a:r>
              <a:rPr lang="lv" sz="2200" dirty="0"/>
              <a:t>barot suņiem, kam ir problēmas </a:t>
            </a:r>
            <a:r>
              <a:rPr lang="lv" sz="2200" dirty="0" smtClean="0"/>
              <a:t>ar to;</a:t>
            </a:r>
            <a:endParaRPr lang="lv-LV" sz="2200" dirty="0"/>
          </a:p>
        </p:txBody>
      </p:sp>
      <p:sp>
        <p:nvSpPr>
          <p:cNvPr id="4" name="Right Arrow 3"/>
          <p:cNvSpPr/>
          <p:nvPr/>
        </p:nvSpPr>
        <p:spPr>
          <a:xfrm>
            <a:off x="5840730" y="72537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058025" y="793384"/>
            <a:ext cx="3554278" cy="400110"/>
          </a:xfrm>
          <a:prstGeom prst="rect">
            <a:avLst/>
          </a:prstGeom>
        </p:spPr>
        <p:txBody>
          <a:bodyPr wrap="square">
            <a:spAutoFit/>
          </a:bodyPr>
          <a:lstStyle/>
          <a:p>
            <a:r>
              <a:rPr lang="lv" sz="2000" b="1" dirty="0" smtClean="0"/>
              <a:t>10 % </a:t>
            </a:r>
            <a:r>
              <a:rPr lang="lv" sz="2000" b="1" dirty="0"/>
              <a:t>no piedāvātās barības</a:t>
            </a:r>
            <a:endParaRPr lang="en-US" sz="2000" dirty="0"/>
          </a:p>
        </p:txBody>
      </p:sp>
    </p:spTree>
    <p:extLst>
      <p:ext uri="{BB962C8B-B14F-4D97-AF65-F5344CB8AC3E}">
        <p14:creationId xmlns:p14="http://schemas.microsoft.com/office/powerpoint/2010/main" val="38689607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xmlns="" id="{3B772FA4-AEB7-4F59-AA5B-595C65AE07A5}"/>
              </a:ext>
            </a:extLst>
          </p:cNvPr>
          <p:cNvPicPr>
            <a:picLocks noChangeAspect="1"/>
          </p:cNvPicPr>
          <p:nvPr/>
        </p:nvPicPr>
        <p:blipFill>
          <a:blip r:embed="rId2"/>
          <a:stretch>
            <a:fillRect/>
          </a:stretch>
        </p:blipFill>
        <p:spPr>
          <a:xfrm>
            <a:off x="0" y="57150"/>
            <a:ext cx="12191999" cy="6800850"/>
          </a:xfrm>
          <a:prstGeom prst="rect">
            <a:avLst/>
          </a:prstGeom>
        </p:spPr>
      </p:pic>
    </p:spTree>
    <p:extLst>
      <p:ext uri="{BB962C8B-B14F-4D97-AF65-F5344CB8AC3E}">
        <p14:creationId xmlns:p14="http://schemas.microsoft.com/office/powerpoint/2010/main" val="36841274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xmlns="" id="{ED036ADC-2734-4E92-A839-258C2E85C1AB}"/>
              </a:ext>
            </a:extLst>
          </p:cNvPr>
          <p:cNvPicPr>
            <a:picLocks noChangeAspect="1"/>
          </p:cNvPicPr>
          <p:nvPr/>
        </p:nvPicPr>
        <p:blipFill>
          <a:blip r:embed="rId2"/>
          <a:stretch>
            <a:fillRect/>
          </a:stretch>
        </p:blipFill>
        <p:spPr>
          <a:xfrm>
            <a:off x="0" y="85725"/>
            <a:ext cx="12192000" cy="6801910"/>
          </a:xfrm>
          <a:prstGeom prst="rect">
            <a:avLst/>
          </a:prstGeom>
        </p:spPr>
      </p:pic>
    </p:spTree>
    <p:extLst>
      <p:ext uri="{BB962C8B-B14F-4D97-AF65-F5344CB8AC3E}">
        <p14:creationId xmlns:p14="http://schemas.microsoft.com/office/powerpoint/2010/main" val="35656159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xmlns="" id="{161C714B-B465-4898-9BD9-729722B0CE8D}"/>
              </a:ext>
            </a:extLst>
          </p:cNvPr>
          <p:cNvPicPr>
            <a:picLocks noChangeAspect="1"/>
          </p:cNvPicPr>
          <p:nvPr/>
        </p:nvPicPr>
        <p:blipFill>
          <a:blip r:embed="rId2"/>
          <a:stretch>
            <a:fillRect/>
          </a:stretch>
        </p:blipFill>
        <p:spPr>
          <a:xfrm>
            <a:off x="0" y="180678"/>
            <a:ext cx="12192000" cy="6677322"/>
          </a:xfrm>
          <a:prstGeom prst="rect">
            <a:avLst/>
          </a:prstGeom>
        </p:spPr>
      </p:pic>
    </p:spTree>
    <p:extLst>
      <p:ext uri="{BB962C8B-B14F-4D97-AF65-F5344CB8AC3E}">
        <p14:creationId xmlns:p14="http://schemas.microsoft.com/office/powerpoint/2010/main" val="21234107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xmlns="" id="{547A2D09-9D1C-4CFE-9A86-3F7064C2F00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256500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4CAC7AA4-EEC6-4FDA-9E1C-D18ED04E2F15}"/>
              </a:ext>
            </a:extLst>
          </p:cNvPr>
          <p:cNvSpPr>
            <a:spLocks noGrp="1"/>
          </p:cNvSpPr>
          <p:nvPr>
            <p:ph type="title"/>
          </p:nvPr>
        </p:nvSpPr>
        <p:spPr>
          <a:xfrm>
            <a:off x="1097279" y="286604"/>
            <a:ext cx="6203633" cy="1013560"/>
          </a:xfrm>
        </p:spPr>
        <p:txBody>
          <a:bodyPr>
            <a:normAutofit/>
          </a:bodyPr>
          <a:lstStyle/>
          <a:p>
            <a:r>
              <a:rPr lang="lv" dirty="0" smtClean="0"/>
              <a:t>Kauli (mazās šķirnes)</a:t>
            </a:r>
            <a:endParaRPr lang="lv-LV" dirty="0"/>
          </a:p>
        </p:txBody>
      </p:sp>
      <p:sp>
        <p:nvSpPr>
          <p:cNvPr id="3" name="Satura vietturis 2">
            <a:extLst>
              <a:ext uri="{FF2B5EF4-FFF2-40B4-BE49-F238E27FC236}">
                <a16:creationId xmlns:a16="http://schemas.microsoft.com/office/drawing/2014/main" xmlns="" id="{7F1B35DC-2D5A-46BE-8821-6AB20DAA182D}"/>
              </a:ext>
            </a:extLst>
          </p:cNvPr>
          <p:cNvSpPr>
            <a:spLocks noGrp="1"/>
          </p:cNvSpPr>
          <p:nvPr>
            <p:ph idx="1"/>
          </p:nvPr>
        </p:nvSpPr>
        <p:spPr>
          <a:xfrm>
            <a:off x="1097281" y="1857377"/>
            <a:ext cx="5246370" cy="4329111"/>
          </a:xfrm>
        </p:spPr>
        <p:txBody>
          <a:bodyPr>
            <a:noAutofit/>
          </a:bodyPr>
          <a:lstStyle/>
          <a:p>
            <a:pPr fontAlgn="base"/>
            <a:r>
              <a:rPr lang="lv" b="1" dirty="0" smtClean="0">
                <a:solidFill>
                  <a:schemeClr val="accent2">
                    <a:lumMod val="75000"/>
                  </a:schemeClr>
                </a:solidFill>
                <a:latin typeface="Agency FB" panose="020B0503020202020204" pitchFamily="34" charset="0"/>
              </a:rPr>
              <a:t>√ </a:t>
            </a:r>
            <a:r>
              <a:rPr lang="lv-LV" dirty="0" smtClean="0"/>
              <a:t>Vistu kakli</a:t>
            </a:r>
            <a:r>
              <a:rPr lang="en-US" dirty="0" smtClean="0"/>
              <a:t>,</a:t>
            </a:r>
            <a:r>
              <a:rPr lang="en-US" dirty="0"/>
              <a:t> </a:t>
            </a:r>
            <a:r>
              <a:rPr lang="lv-LV" dirty="0" smtClean="0"/>
              <a:t>muguras</a:t>
            </a:r>
            <a:r>
              <a:rPr lang="en-US" dirty="0" smtClean="0"/>
              <a:t>,</a:t>
            </a:r>
            <a:r>
              <a:rPr lang="en-US" dirty="0"/>
              <a:t> </a:t>
            </a:r>
            <a:r>
              <a:rPr lang="lv-LV" dirty="0" smtClean="0"/>
              <a:t>spārni</a:t>
            </a:r>
            <a:r>
              <a:rPr lang="en-US" dirty="0" smtClean="0"/>
              <a:t>,</a:t>
            </a:r>
            <a:r>
              <a:rPr lang="en-US" dirty="0"/>
              <a:t> </a:t>
            </a:r>
            <a:r>
              <a:rPr lang="lv-LV" dirty="0" smtClean="0"/>
              <a:t>pēdas</a:t>
            </a:r>
            <a:r>
              <a:rPr lang="en-US" dirty="0" smtClean="0"/>
              <a:t>, </a:t>
            </a:r>
            <a:r>
              <a:rPr lang="lv-LV" dirty="0" smtClean="0"/>
              <a:t>augšstilbi</a:t>
            </a:r>
            <a:r>
              <a:rPr lang="lv-LV" dirty="0"/>
              <a:t/>
            </a:r>
            <a:br>
              <a:rPr lang="lv-LV" dirty="0"/>
            </a:br>
            <a:r>
              <a:rPr lang="lv" b="1" dirty="0" smtClean="0">
                <a:solidFill>
                  <a:schemeClr val="accent2">
                    <a:lumMod val="75000"/>
                  </a:schemeClr>
                </a:solidFill>
                <a:latin typeface="Agency FB" panose="020B0503020202020204" pitchFamily="34" charset="0"/>
              </a:rPr>
              <a:t>√ </a:t>
            </a:r>
            <a:r>
              <a:rPr lang="lv-LV" dirty="0" smtClean="0"/>
              <a:t>Pīles pēdas</a:t>
            </a:r>
            <a:r>
              <a:rPr lang="lv-LV" dirty="0"/>
              <a:t/>
            </a:r>
            <a:br>
              <a:rPr lang="lv-LV" dirty="0"/>
            </a:br>
            <a:r>
              <a:rPr lang="lv" b="1" dirty="0" smtClean="0">
                <a:solidFill>
                  <a:schemeClr val="accent2">
                    <a:lumMod val="75000"/>
                  </a:schemeClr>
                </a:solidFill>
                <a:latin typeface="Agency FB" panose="020B0503020202020204" pitchFamily="34" charset="0"/>
              </a:rPr>
              <a:t>√ </a:t>
            </a:r>
            <a:r>
              <a:rPr lang="lv-LV" dirty="0" smtClean="0"/>
              <a:t>Pīle</a:t>
            </a:r>
            <a:r>
              <a:rPr lang="en-US" dirty="0" smtClean="0"/>
              <a:t>, </a:t>
            </a:r>
            <a:r>
              <a:rPr lang="lv-LV" dirty="0" smtClean="0"/>
              <a:t>vesela sagriezta gabalos</a:t>
            </a:r>
            <a:r>
              <a:rPr lang="lv-LV" dirty="0"/>
              <a:t/>
            </a:r>
            <a:br>
              <a:rPr lang="lv-LV" dirty="0"/>
            </a:br>
            <a:r>
              <a:rPr lang="lv" b="1" dirty="0" smtClean="0">
                <a:solidFill>
                  <a:schemeClr val="accent2">
                    <a:lumMod val="75000"/>
                  </a:schemeClr>
                </a:solidFill>
                <a:latin typeface="Agency FB" panose="020B0503020202020204" pitchFamily="34" charset="0"/>
              </a:rPr>
              <a:t>√ </a:t>
            </a:r>
            <a:r>
              <a:rPr lang="lv-LV" dirty="0" smtClean="0"/>
              <a:t>Trusis sagriezts gabalos</a:t>
            </a:r>
            <a:r>
              <a:rPr lang="lv-LV" dirty="0"/>
              <a:t/>
            </a:r>
            <a:br>
              <a:rPr lang="lv-LV" dirty="0"/>
            </a:br>
            <a:r>
              <a:rPr lang="lv" b="1" dirty="0" smtClean="0">
                <a:solidFill>
                  <a:schemeClr val="accent2">
                    <a:lumMod val="75000"/>
                  </a:schemeClr>
                </a:solidFill>
                <a:latin typeface="Agency FB" panose="020B0503020202020204" pitchFamily="34" charset="0"/>
              </a:rPr>
              <a:t>√ </a:t>
            </a:r>
            <a:r>
              <a:rPr lang="lv-LV" dirty="0" smtClean="0"/>
              <a:t>Paipala</a:t>
            </a:r>
            <a:r>
              <a:rPr lang="en-US" dirty="0" smtClean="0"/>
              <a:t>,</a:t>
            </a:r>
            <a:r>
              <a:rPr lang="lv-LV" dirty="0" smtClean="0"/>
              <a:t> vesela vai pārgriezta uz pusēm</a:t>
            </a:r>
            <a:r>
              <a:rPr lang="lv-LV" dirty="0"/>
              <a:t/>
            </a:r>
            <a:br>
              <a:rPr lang="lv-LV" dirty="0"/>
            </a:br>
            <a:r>
              <a:rPr lang="lv" b="1" dirty="0" smtClean="0">
                <a:solidFill>
                  <a:schemeClr val="accent2">
                    <a:lumMod val="75000"/>
                  </a:schemeClr>
                </a:solidFill>
                <a:latin typeface="Agency FB" panose="020B0503020202020204" pitchFamily="34" charset="0"/>
              </a:rPr>
              <a:t>√ </a:t>
            </a:r>
            <a:r>
              <a:rPr lang="lv-LV" dirty="0" smtClean="0"/>
              <a:t>Kazas kauli (sadalīti)</a:t>
            </a:r>
            <a:r>
              <a:rPr lang="lv-LV" dirty="0"/>
              <a:t/>
            </a:r>
            <a:br>
              <a:rPr lang="lv-LV" dirty="0"/>
            </a:br>
            <a:r>
              <a:rPr lang="lv" b="1" dirty="0" smtClean="0">
                <a:solidFill>
                  <a:schemeClr val="accent2">
                    <a:lumMod val="75000"/>
                  </a:schemeClr>
                </a:solidFill>
                <a:latin typeface="Agency FB" panose="020B0503020202020204" pitchFamily="34" charset="0"/>
              </a:rPr>
              <a:t>√ </a:t>
            </a:r>
            <a:r>
              <a:rPr lang="lv-LV" dirty="0" smtClean="0"/>
              <a:t>Jēra krūtiņa, sagriezta</a:t>
            </a:r>
            <a:endParaRPr lang="en-US" dirty="0"/>
          </a:p>
          <a:p>
            <a:pPr marL="0" indent="0">
              <a:buNone/>
            </a:pPr>
            <a:endParaRPr lang="lv-LV" sz="2200" dirty="0"/>
          </a:p>
        </p:txBody>
      </p:sp>
      <p:pic>
        <p:nvPicPr>
          <p:cNvPr id="7172" name="Picture 4" descr="http://upplady.com/files/200/1665729/13059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5" y="1916907"/>
            <a:ext cx="4981575"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2520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C37476B2-3483-44CE-BDF4-0D07F0A3FCB3}"/>
              </a:ext>
            </a:extLst>
          </p:cNvPr>
          <p:cNvSpPr>
            <a:spLocks noGrp="1"/>
          </p:cNvSpPr>
          <p:nvPr>
            <p:ph type="title"/>
          </p:nvPr>
        </p:nvSpPr>
        <p:spPr/>
        <p:txBody>
          <a:bodyPr/>
          <a:lstStyle/>
          <a:p>
            <a:r>
              <a:rPr lang="lv" dirty="0" smtClean="0"/>
              <a:t>BARF</a:t>
            </a:r>
            <a:endParaRPr lang="lv-LV" dirty="0"/>
          </a:p>
        </p:txBody>
      </p:sp>
      <p:sp>
        <p:nvSpPr>
          <p:cNvPr id="3" name="Satura vietturis 2">
            <a:extLst>
              <a:ext uri="{FF2B5EF4-FFF2-40B4-BE49-F238E27FC236}">
                <a16:creationId xmlns:a16="http://schemas.microsoft.com/office/drawing/2014/main" xmlns="" id="{091ED868-BBA8-4D2E-BED4-98F7F56BC904}"/>
              </a:ext>
            </a:extLst>
          </p:cNvPr>
          <p:cNvSpPr>
            <a:spLocks noGrp="1"/>
          </p:cNvSpPr>
          <p:nvPr>
            <p:ph idx="1"/>
          </p:nvPr>
        </p:nvSpPr>
        <p:spPr>
          <a:xfrm rot="10800000" flipV="1">
            <a:off x="667362" y="2764288"/>
            <a:ext cx="4833321" cy="2993575"/>
          </a:xfrm>
        </p:spPr>
        <p:txBody>
          <a:bodyPr>
            <a:noAutofit/>
          </a:bodyPr>
          <a:lstStyle/>
          <a:p>
            <a:pPr marL="0" indent="0" algn="just">
              <a:buNone/>
            </a:pPr>
            <a:r>
              <a:rPr lang="lv" sz="2800" b="1" dirty="0" smtClean="0"/>
              <a:t>BARF</a:t>
            </a:r>
            <a:r>
              <a:rPr lang="lv" sz="2800" dirty="0" smtClean="0"/>
              <a:t> </a:t>
            </a:r>
            <a:r>
              <a:rPr lang="lv" sz="2800" dirty="0" smtClean="0"/>
              <a:t>(Biologically Appropriate Raw Food) diēta </a:t>
            </a:r>
            <a:r>
              <a:rPr lang="lv" sz="2800" dirty="0" smtClean="0"/>
              <a:t>- bioloģiski piemērota svaigā barība, kas pamatā sastāv no jēlas gaļas, gaļīgiem kauliem un subproduktiem, iekļaujot arī dārzeņus, </a:t>
            </a:r>
            <a:r>
              <a:rPr lang="lv-LV" sz="2800" dirty="0" smtClean="0"/>
              <a:t>augļus.</a:t>
            </a:r>
          </a:p>
        </p:txBody>
      </p:sp>
      <p:pic>
        <p:nvPicPr>
          <p:cNvPr id="1026" name="Picture 2" descr="autoxauto_blog_pets_life_with_dogs_is_a_raw_food_diet_a_good_id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5155" y="2356750"/>
            <a:ext cx="6052517" cy="340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470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4CAC7AA4-EEC6-4FDA-9E1C-D18ED04E2F15}"/>
              </a:ext>
            </a:extLst>
          </p:cNvPr>
          <p:cNvSpPr>
            <a:spLocks noGrp="1"/>
          </p:cNvSpPr>
          <p:nvPr>
            <p:ph type="title"/>
          </p:nvPr>
        </p:nvSpPr>
        <p:spPr>
          <a:xfrm>
            <a:off x="1097279" y="286604"/>
            <a:ext cx="6889434" cy="1013560"/>
          </a:xfrm>
        </p:spPr>
        <p:txBody>
          <a:bodyPr>
            <a:normAutofit fontScale="90000"/>
          </a:bodyPr>
          <a:lstStyle/>
          <a:p>
            <a:r>
              <a:rPr lang="lv" dirty="0" smtClean="0"/>
              <a:t>Kauli (vidēja lieluma šķirnes)</a:t>
            </a:r>
            <a:endParaRPr lang="lv-LV" dirty="0"/>
          </a:p>
        </p:txBody>
      </p:sp>
      <p:sp>
        <p:nvSpPr>
          <p:cNvPr id="3" name="Satura vietturis 2">
            <a:extLst>
              <a:ext uri="{FF2B5EF4-FFF2-40B4-BE49-F238E27FC236}">
                <a16:creationId xmlns:a16="http://schemas.microsoft.com/office/drawing/2014/main" xmlns="" id="{7F1B35DC-2D5A-46BE-8821-6AB20DAA182D}"/>
              </a:ext>
            </a:extLst>
          </p:cNvPr>
          <p:cNvSpPr>
            <a:spLocks noGrp="1"/>
          </p:cNvSpPr>
          <p:nvPr>
            <p:ph idx="1"/>
          </p:nvPr>
        </p:nvSpPr>
        <p:spPr>
          <a:xfrm>
            <a:off x="1097280" y="1857377"/>
            <a:ext cx="5617845" cy="4329111"/>
          </a:xfrm>
        </p:spPr>
        <p:txBody>
          <a:bodyPr>
            <a:noAutofit/>
          </a:bodyPr>
          <a:lstStyle/>
          <a:p>
            <a:pPr fontAlgn="base"/>
            <a:r>
              <a:rPr lang="lv" b="1" dirty="0" smtClean="0">
                <a:solidFill>
                  <a:schemeClr val="accent2">
                    <a:lumMod val="75000"/>
                  </a:schemeClr>
                </a:solidFill>
                <a:latin typeface="Agency FB" panose="020B0503020202020204" pitchFamily="34" charset="0"/>
              </a:rPr>
              <a:t>√ </a:t>
            </a:r>
            <a:r>
              <a:rPr lang="lv-LV" dirty="0"/>
              <a:t>Vistu </a:t>
            </a:r>
            <a:r>
              <a:rPr lang="lv-LV" dirty="0" smtClean="0"/>
              <a:t>kakli, krūtiņa, muguras, spārni, pēdas, karkass</a:t>
            </a:r>
            <a:br>
              <a:rPr lang="lv-LV" dirty="0" smtClean="0"/>
            </a:br>
            <a:r>
              <a:rPr lang="lv" b="1" dirty="0" smtClean="0">
                <a:solidFill>
                  <a:schemeClr val="accent2">
                    <a:lumMod val="75000"/>
                  </a:schemeClr>
                </a:solidFill>
                <a:latin typeface="Agency FB" panose="020B0503020202020204" pitchFamily="34" charset="0"/>
              </a:rPr>
              <a:t>√ </a:t>
            </a:r>
            <a:r>
              <a:rPr lang="lv-LV" dirty="0" smtClean="0"/>
              <a:t>Sadalīta vista – uz pusi vai ceturtdaļās</a:t>
            </a:r>
            <a:br>
              <a:rPr lang="lv-LV" dirty="0" smtClean="0"/>
            </a:br>
            <a:r>
              <a:rPr lang="lv" b="1" dirty="0" smtClean="0">
                <a:solidFill>
                  <a:schemeClr val="accent2">
                    <a:lumMod val="75000"/>
                  </a:schemeClr>
                </a:solidFill>
                <a:latin typeface="Agency FB" panose="020B0503020202020204" pitchFamily="34" charset="0"/>
              </a:rPr>
              <a:t>√ </a:t>
            </a:r>
            <a:r>
              <a:rPr lang="lv-LV" dirty="0" smtClean="0"/>
              <a:t>Pīļu kakli, karkasi, pēdas</a:t>
            </a:r>
            <a:r>
              <a:rPr lang="lv-LV" dirty="0"/>
              <a:t/>
            </a:r>
            <a:br>
              <a:rPr lang="lv-LV" dirty="0"/>
            </a:br>
            <a:r>
              <a:rPr lang="lv" b="1" dirty="0" smtClean="0">
                <a:solidFill>
                  <a:schemeClr val="accent2">
                    <a:lumMod val="75000"/>
                  </a:schemeClr>
                </a:solidFill>
                <a:latin typeface="Agency FB" panose="020B0503020202020204" pitchFamily="34" charset="0"/>
              </a:rPr>
              <a:t>√ </a:t>
            </a:r>
            <a:r>
              <a:rPr lang="lv-LV" dirty="0" smtClean="0"/>
              <a:t>Vesela pīle</a:t>
            </a:r>
            <a:br>
              <a:rPr lang="lv-LV" dirty="0" smtClean="0"/>
            </a:br>
            <a:r>
              <a:rPr lang="lv" b="1" dirty="0" smtClean="0">
                <a:solidFill>
                  <a:schemeClr val="accent2">
                    <a:lumMod val="75000"/>
                  </a:schemeClr>
                </a:solidFill>
                <a:latin typeface="Agency FB" panose="020B0503020202020204" pitchFamily="34" charset="0"/>
              </a:rPr>
              <a:t>√ </a:t>
            </a:r>
            <a:r>
              <a:rPr lang="lv-LV" dirty="0" smtClean="0"/>
              <a:t>Trusis, vesels vai pārdalīts uz pusēm</a:t>
            </a:r>
            <a:br>
              <a:rPr lang="lv-LV" dirty="0" smtClean="0"/>
            </a:br>
            <a:r>
              <a:rPr lang="lv" b="1" dirty="0" smtClean="0">
                <a:solidFill>
                  <a:schemeClr val="accent2">
                    <a:lumMod val="75000"/>
                  </a:schemeClr>
                </a:solidFill>
                <a:latin typeface="Agency FB" panose="020B0503020202020204" pitchFamily="34" charset="0"/>
              </a:rPr>
              <a:t>√ </a:t>
            </a:r>
            <a:r>
              <a:rPr lang="lv-LV" dirty="0" smtClean="0"/>
              <a:t>Cūku kakli, astes, kājas, ribas</a:t>
            </a:r>
            <a:br>
              <a:rPr lang="lv-LV" dirty="0" smtClean="0"/>
            </a:br>
            <a:r>
              <a:rPr lang="lv" b="1" dirty="0" smtClean="0">
                <a:solidFill>
                  <a:schemeClr val="accent2">
                    <a:lumMod val="75000"/>
                  </a:schemeClr>
                </a:solidFill>
                <a:latin typeface="Agency FB" panose="020B0503020202020204" pitchFamily="34" charset="0"/>
              </a:rPr>
              <a:t>√ </a:t>
            </a:r>
            <a:r>
              <a:rPr lang="lv-LV" dirty="0" smtClean="0"/>
              <a:t>Tītara kakli, karkasi</a:t>
            </a:r>
            <a:br>
              <a:rPr lang="lv-LV" dirty="0" smtClean="0"/>
            </a:br>
            <a:r>
              <a:rPr lang="lv" b="1" dirty="0" smtClean="0">
                <a:solidFill>
                  <a:schemeClr val="accent2">
                    <a:lumMod val="75000"/>
                  </a:schemeClr>
                </a:solidFill>
                <a:latin typeface="Agency FB" panose="020B0503020202020204" pitchFamily="34" charset="0"/>
              </a:rPr>
              <a:t>√ </a:t>
            </a:r>
            <a:r>
              <a:rPr lang="lv-LV" dirty="0" smtClean="0"/>
              <a:t>Sadalīts tītars – uz pusi vai ceturtdaļās</a:t>
            </a:r>
            <a:br>
              <a:rPr lang="lv-LV" dirty="0" smtClean="0"/>
            </a:br>
            <a:r>
              <a:rPr lang="lv" b="1" dirty="0" smtClean="0">
                <a:solidFill>
                  <a:schemeClr val="accent2">
                    <a:lumMod val="75000"/>
                  </a:schemeClr>
                </a:solidFill>
                <a:latin typeface="Agency FB" panose="020B0503020202020204" pitchFamily="34" charset="0"/>
              </a:rPr>
              <a:t>√ </a:t>
            </a:r>
            <a:r>
              <a:rPr lang="lv" dirty="0"/>
              <a:t>Vesela paipala</a:t>
            </a:r>
            <a:r>
              <a:rPr lang="lv" b="1" dirty="0" smtClean="0">
                <a:solidFill>
                  <a:schemeClr val="accent2">
                    <a:lumMod val="75000"/>
                  </a:schemeClr>
                </a:solidFill>
                <a:latin typeface="Agency FB" panose="020B0503020202020204" pitchFamily="34" charset="0"/>
              </a:rPr>
              <a:t/>
            </a:r>
            <a:br>
              <a:rPr lang="lv" b="1" dirty="0" smtClean="0">
                <a:solidFill>
                  <a:schemeClr val="accent2">
                    <a:lumMod val="75000"/>
                  </a:schemeClr>
                </a:solidFill>
                <a:latin typeface="Agency FB" panose="020B0503020202020204" pitchFamily="34" charset="0"/>
              </a:rPr>
            </a:br>
            <a:r>
              <a:rPr lang="lv" b="1" dirty="0" smtClean="0">
                <a:solidFill>
                  <a:schemeClr val="accent2">
                    <a:lumMod val="75000"/>
                  </a:schemeClr>
                </a:solidFill>
                <a:latin typeface="Agency FB" panose="020B0503020202020204" pitchFamily="34" charset="0"/>
              </a:rPr>
              <a:t>√ </a:t>
            </a:r>
            <a:r>
              <a:rPr lang="lv" dirty="0"/>
              <a:t>Kazas kauli</a:t>
            </a:r>
            <a:r>
              <a:rPr lang="lv" b="1" dirty="0" smtClean="0">
                <a:solidFill>
                  <a:schemeClr val="accent2">
                    <a:lumMod val="75000"/>
                  </a:schemeClr>
                </a:solidFill>
                <a:latin typeface="Agency FB" panose="020B0503020202020204" pitchFamily="34" charset="0"/>
              </a:rPr>
              <a:t/>
            </a:r>
            <a:br>
              <a:rPr lang="lv" b="1" dirty="0" smtClean="0">
                <a:solidFill>
                  <a:schemeClr val="accent2">
                    <a:lumMod val="75000"/>
                  </a:schemeClr>
                </a:solidFill>
                <a:latin typeface="Agency FB" panose="020B0503020202020204" pitchFamily="34" charset="0"/>
              </a:rPr>
            </a:br>
            <a:r>
              <a:rPr lang="lv" b="1" dirty="0" smtClean="0">
                <a:solidFill>
                  <a:schemeClr val="accent2">
                    <a:lumMod val="75000"/>
                  </a:schemeClr>
                </a:solidFill>
                <a:latin typeface="Agency FB" panose="020B0503020202020204" pitchFamily="34" charset="0"/>
              </a:rPr>
              <a:t>√ </a:t>
            </a:r>
            <a:r>
              <a:rPr lang="lv" dirty="0"/>
              <a:t>Jēra kakli</a:t>
            </a:r>
            <a:r>
              <a:rPr lang="lv" b="1" dirty="0" smtClean="0">
                <a:solidFill>
                  <a:schemeClr val="accent2">
                    <a:lumMod val="75000"/>
                  </a:schemeClr>
                </a:solidFill>
                <a:latin typeface="Agency FB" panose="020B0503020202020204" pitchFamily="34" charset="0"/>
              </a:rPr>
              <a:t/>
            </a:r>
            <a:br>
              <a:rPr lang="lv" b="1" dirty="0" smtClean="0">
                <a:solidFill>
                  <a:schemeClr val="accent2">
                    <a:lumMod val="75000"/>
                  </a:schemeClr>
                </a:solidFill>
                <a:latin typeface="Agency FB" panose="020B0503020202020204" pitchFamily="34" charset="0"/>
              </a:rPr>
            </a:br>
            <a:r>
              <a:rPr lang="lv" b="1" dirty="0" smtClean="0">
                <a:solidFill>
                  <a:schemeClr val="accent2">
                    <a:lumMod val="75000"/>
                  </a:schemeClr>
                </a:solidFill>
                <a:latin typeface="Agency FB" panose="020B0503020202020204" pitchFamily="34" charset="0"/>
              </a:rPr>
              <a:t>√ </a:t>
            </a:r>
            <a:r>
              <a:rPr lang="lv" dirty="0"/>
              <a:t>Jēra krūtiņa</a:t>
            </a:r>
            <a:r>
              <a:rPr lang="lv" b="1" dirty="0" smtClean="0">
                <a:solidFill>
                  <a:schemeClr val="accent2">
                    <a:lumMod val="75000"/>
                  </a:schemeClr>
                </a:solidFill>
                <a:latin typeface="Agency FB" panose="020B0503020202020204" pitchFamily="34" charset="0"/>
              </a:rPr>
              <a:t/>
            </a:r>
            <a:br>
              <a:rPr lang="lv" b="1" dirty="0" smtClean="0">
                <a:solidFill>
                  <a:schemeClr val="accent2">
                    <a:lumMod val="75000"/>
                  </a:schemeClr>
                </a:solidFill>
                <a:latin typeface="Agency FB" panose="020B0503020202020204" pitchFamily="34" charset="0"/>
              </a:rPr>
            </a:br>
            <a:endParaRPr lang="lv-LV" dirty="0"/>
          </a:p>
        </p:txBody>
      </p:sp>
      <p:pic>
        <p:nvPicPr>
          <p:cNvPr id="10242" name="Picture 2" descr="AttÄlu rezultÄti vaicÄjumam âvidÄja auguma suÅu Å¡Ä·irnes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2786" y="1857377"/>
            <a:ext cx="3963843" cy="3776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0794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4CAC7AA4-EEC6-4FDA-9E1C-D18ED04E2F15}"/>
              </a:ext>
            </a:extLst>
          </p:cNvPr>
          <p:cNvSpPr>
            <a:spLocks noGrp="1"/>
          </p:cNvSpPr>
          <p:nvPr>
            <p:ph type="title"/>
          </p:nvPr>
        </p:nvSpPr>
        <p:spPr>
          <a:xfrm>
            <a:off x="1097279" y="286604"/>
            <a:ext cx="8861109" cy="1013560"/>
          </a:xfrm>
        </p:spPr>
        <p:txBody>
          <a:bodyPr>
            <a:normAutofit/>
          </a:bodyPr>
          <a:lstStyle/>
          <a:p>
            <a:r>
              <a:rPr lang="lv" dirty="0" smtClean="0"/>
              <a:t>Kauli (lielās un gigantiskās šķirnes)</a:t>
            </a:r>
            <a:endParaRPr lang="lv-LV" dirty="0"/>
          </a:p>
        </p:txBody>
      </p:sp>
      <p:sp>
        <p:nvSpPr>
          <p:cNvPr id="3" name="Satura vietturis 2">
            <a:extLst>
              <a:ext uri="{FF2B5EF4-FFF2-40B4-BE49-F238E27FC236}">
                <a16:creationId xmlns:a16="http://schemas.microsoft.com/office/drawing/2014/main" xmlns="" id="{7F1B35DC-2D5A-46BE-8821-6AB20DAA182D}"/>
              </a:ext>
            </a:extLst>
          </p:cNvPr>
          <p:cNvSpPr>
            <a:spLocks noGrp="1"/>
          </p:cNvSpPr>
          <p:nvPr>
            <p:ph idx="1"/>
          </p:nvPr>
        </p:nvSpPr>
        <p:spPr>
          <a:xfrm>
            <a:off x="1097280" y="1857377"/>
            <a:ext cx="5617845" cy="4329111"/>
          </a:xfrm>
        </p:spPr>
        <p:txBody>
          <a:bodyPr>
            <a:noAutofit/>
          </a:bodyPr>
          <a:lstStyle/>
          <a:p>
            <a:pPr fontAlgn="base"/>
            <a:r>
              <a:rPr lang="lv-LV" sz="2200" dirty="0"/>
              <a:t/>
            </a:r>
            <a:br>
              <a:rPr lang="lv-LV" sz="2200" dirty="0"/>
            </a:br>
            <a:r>
              <a:rPr lang="lv" b="1" dirty="0">
                <a:solidFill>
                  <a:schemeClr val="accent2">
                    <a:lumMod val="75000"/>
                  </a:schemeClr>
                </a:solidFill>
                <a:latin typeface="Agency FB" panose="020B0503020202020204" pitchFamily="34" charset="0"/>
              </a:rPr>
              <a:t>√ </a:t>
            </a:r>
            <a:r>
              <a:rPr lang="lv-LV" dirty="0" smtClean="0"/>
              <a:t>Vesela vista</a:t>
            </a:r>
            <a:r>
              <a:rPr lang="en-US" dirty="0"/>
              <a:t> </a:t>
            </a:r>
            <a:endParaRPr lang="lv-LV" dirty="0" smtClean="0"/>
          </a:p>
          <a:p>
            <a:pPr fontAlgn="base"/>
            <a:r>
              <a:rPr lang="lv" b="1" dirty="0" smtClean="0">
                <a:solidFill>
                  <a:schemeClr val="accent2">
                    <a:lumMod val="75000"/>
                  </a:schemeClr>
                </a:solidFill>
                <a:latin typeface="Agency FB" panose="020B0503020202020204" pitchFamily="34" charset="0"/>
              </a:rPr>
              <a:t>√ </a:t>
            </a:r>
            <a:r>
              <a:rPr lang="lv-LV" dirty="0" smtClean="0"/>
              <a:t>Vesela pīle </a:t>
            </a:r>
          </a:p>
          <a:p>
            <a:pPr fontAlgn="base"/>
            <a:r>
              <a:rPr lang="lv" b="1" dirty="0" smtClean="0">
                <a:solidFill>
                  <a:schemeClr val="accent2">
                    <a:lumMod val="75000"/>
                  </a:schemeClr>
                </a:solidFill>
                <a:latin typeface="Agency FB" panose="020B0503020202020204" pitchFamily="34" charset="0"/>
              </a:rPr>
              <a:t>√ </a:t>
            </a:r>
            <a:r>
              <a:rPr lang="lv-LV" dirty="0" smtClean="0"/>
              <a:t>Vesels trusis </a:t>
            </a:r>
            <a:endParaRPr lang="en-US" dirty="0"/>
          </a:p>
          <a:p>
            <a:pPr fontAlgn="base"/>
            <a:r>
              <a:rPr lang="lv" b="1" dirty="0">
                <a:solidFill>
                  <a:schemeClr val="accent2">
                    <a:lumMod val="75000"/>
                  </a:schemeClr>
                </a:solidFill>
                <a:latin typeface="Agency FB" panose="020B0503020202020204" pitchFamily="34" charset="0"/>
              </a:rPr>
              <a:t>√ </a:t>
            </a:r>
            <a:r>
              <a:rPr lang="lv-LV" dirty="0" smtClean="0"/>
              <a:t>Cūkas kakli, astes, ribas, kājas, stilbi</a:t>
            </a:r>
          </a:p>
          <a:p>
            <a:pPr fontAlgn="base"/>
            <a:r>
              <a:rPr lang="lv" b="1" dirty="0" smtClean="0">
                <a:solidFill>
                  <a:schemeClr val="accent2">
                    <a:lumMod val="75000"/>
                  </a:schemeClr>
                </a:solidFill>
                <a:latin typeface="Agency FB" panose="020B0503020202020204" pitchFamily="34" charset="0"/>
              </a:rPr>
              <a:t>√ </a:t>
            </a:r>
            <a:r>
              <a:rPr lang="lv-LV" dirty="0" smtClean="0"/>
              <a:t>Tītara kakli, karkass, kājas</a:t>
            </a:r>
          </a:p>
          <a:p>
            <a:pPr fontAlgn="base"/>
            <a:r>
              <a:rPr lang="lv" b="1" dirty="0" smtClean="0">
                <a:solidFill>
                  <a:schemeClr val="accent2">
                    <a:lumMod val="75000"/>
                  </a:schemeClr>
                </a:solidFill>
                <a:latin typeface="Agency FB" panose="020B0503020202020204" pitchFamily="34" charset="0"/>
              </a:rPr>
              <a:t>√ </a:t>
            </a:r>
            <a:r>
              <a:rPr lang="lv-LV" dirty="0" smtClean="0"/>
              <a:t>Vesela paipala</a:t>
            </a:r>
          </a:p>
          <a:p>
            <a:pPr fontAlgn="base"/>
            <a:r>
              <a:rPr lang="lv" b="1" dirty="0" smtClean="0">
                <a:solidFill>
                  <a:schemeClr val="accent2">
                    <a:lumMod val="75000"/>
                  </a:schemeClr>
                </a:solidFill>
                <a:latin typeface="Agency FB" panose="020B0503020202020204" pitchFamily="34" charset="0"/>
              </a:rPr>
              <a:t>√ </a:t>
            </a:r>
            <a:r>
              <a:rPr lang="lv-LV" dirty="0" smtClean="0"/>
              <a:t>Kazas kauli (nesadalīti)</a:t>
            </a:r>
          </a:p>
          <a:p>
            <a:pPr fontAlgn="base"/>
            <a:r>
              <a:rPr lang="lv" b="1" dirty="0" smtClean="0">
                <a:solidFill>
                  <a:schemeClr val="accent2">
                    <a:lumMod val="75000"/>
                  </a:schemeClr>
                </a:solidFill>
                <a:latin typeface="Agency FB" panose="020B0503020202020204" pitchFamily="34" charset="0"/>
              </a:rPr>
              <a:t>√ </a:t>
            </a:r>
            <a:r>
              <a:rPr lang="lv-LV" dirty="0" smtClean="0"/>
              <a:t>Vesels jērs</a:t>
            </a:r>
            <a:endParaRPr lang="lv-LV" dirty="0"/>
          </a:p>
        </p:txBody>
      </p:sp>
      <p:pic>
        <p:nvPicPr>
          <p:cNvPr id="9218" name="Picture 2" descr="SaistÄ«ts attÄ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9089" y="2014538"/>
            <a:ext cx="5692522" cy="3786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6391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SaistÄ«ts attÄls"/>
          <p:cNvPicPr>
            <a:picLocks noChangeAspect="1" noChangeArrowheads="1"/>
          </p:cNvPicPr>
          <p:nvPr/>
        </p:nvPicPr>
        <p:blipFill rotWithShape="1">
          <a:blip r:embed="rId2">
            <a:extLst>
              <a:ext uri="{28A0092B-C50C-407E-A947-70E740481C1C}">
                <a14:useLocalDpi xmlns:a14="http://schemas.microsoft.com/office/drawing/2010/main" val="0"/>
              </a:ext>
            </a:extLst>
          </a:blip>
          <a:srcRect t="12589" b="18406"/>
          <a:stretch/>
        </p:blipFill>
        <p:spPr bwMode="auto">
          <a:xfrm>
            <a:off x="7618767" y="4407696"/>
            <a:ext cx="3304997" cy="1585913"/>
          </a:xfrm>
          <a:prstGeom prst="rect">
            <a:avLst/>
          </a:prstGeom>
          <a:noFill/>
          <a:extLst>
            <a:ext uri="{909E8E84-426E-40DD-AFC4-6F175D3DCCD1}">
              <a14:hiddenFill xmlns:a14="http://schemas.microsoft.com/office/drawing/2010/main">
                <a:solidFill>
                  <a:srgbClr val="FFFFFF"/>
                </a:solidFill>
              </a14:hiddenFill>
            </a:ext>
          </a:extLst>
        </p:spPr>
      </p:pic>
      <p:sp>
        <p:nvSpPr>
          <p:cNvPr id="2" name="Virsraksts 1">
            <a:extLst>
              <a:ext uri="{FF2B5EF4-FFF2-40B4-BE49-F238E27FC236}">
                <a16:creationId xmlns:a16="http://schemas.microsoft.com/office/drawing/2014/main" xmlns="" id="{4CAC7AA4-EEC6-4FDA-9E1C-D18ED04E2F15}"/>
              </a:ext>
            </a:extLst>
          </p:cNvPr>
          <p:cNvSpPr>
            <a:spLocks noGrp="1"/>
          </p:cNvSpPr>
          <p:nvPr>
            <p:ph type="title"/>
          </p:nvPr>
        </p:nvSpPr>
        <p:spPr>
          <a:xfrm>
            <a:off x="1097280" y="286604"/>
            <a:ext cx="4274820" cy="1013560"/>
          </a:xfrm>
        </p:spPr>
        <p:txBody>
          <a:bodyPr>
            <a:normAutofit/>
          </a:bodyPr>
          <a:lstStyle/>
          <a:p>
            <a:r>
              <a:rPr lang="lv" dirty="0" smtClean="0"/>
              <a:t>Kauli</a:t>
            </a:r>
            <a:endParaRPr lang="lv-LV" dirty="0"/>
          </a:p>
        </p:txBody>
      </p:sp>
      <p:sp>
        <p:nvSpPr>
          <p:cNvPr id="3" name="Satura vietturis 2">
            <a:extLst>
              <a:ext uri="{FF2B5EF4-FFF2-40B4-BE49-F238E27FC236}">
                <a16:creationId xmlns:a16="http://schemas.microsoft.com/office/drawing/2014/main" xmlns="" id="{7F1B35DC-2D5A-46BE-8821-6AB20DAA182D}"/>
              </a:ext>
            </a:extLst>
          </p:cNvPr>
          <p:cNvSpPr>
            <a:spLocks noGrp="1"/>
          </p:cNvSpPr>
          <p:nvPr>
            <p:ph idx="1"/>
          </p:nvPr>
        </p:nvSpPr>
        <p:spPr>
          <a:xfrm>
            <a:off x="1097280" y="1857377"/>
            <a:ext cx="5217795" cy="3014661"/>
          </a:xfrm>
        </p:spPr>
        <p:txBody>
          <a:bodyPr>
            <a:noAutofit/>
          </a:bodyPr>
          <a:lstStyle/>
          <a:p>
            <a:pPr marL="0" indent="0">
              <a:buNone/>
            </a:pPr>
            <a:r>
              <a:rPr lang="lv-LV" sz="2800" b="1" dirty="0" smtClean="0">
                <a:solidFill>
                  <a:srgbClr val="FF0000"/>
                </a:solidFill>
              </a:rPr>
              <a:t>!</a:t>
            </a:r>
            <a:r>
              <a:rPr lang="lv-LV" sz="2200" dirty="0" smtClean="0"/>
              <a:t> Ko nedrīkst </a:t>
            </a:r>
            <a:r>
              <a:rPr lang="lv-LV" sz="2800" b="1" dirty="0" smtClean="0">
                <a:solidFill>
                  <a:srgbClr val="FF0000"/>
                </a:solidFill>
              </a:rPr>
              <a:t>!</a:t>
            </a:r>
          </a:p>
          <a:p>
            <a:pPr marL="0" indent="0">
              <a:buNone/>
            </a:pPr>
            <a:r>
              <a:rPr lang="lv-LV" sz="2800" b="1" dirty="0" smtClean="0">
                <a:solidFill>
                  <a:srgbClr val="FF0000"/>
                </a:solidFill>
              </a:rPr>
              <a:t>Termiski apstrādātus kaulus!</a:t>
            </a:r>
          </a:p>
          <a:p>
            <a:pPr marL="0" indent="0">
              <a:buNone/>
            </a:pPr>
            <a:r>
              <a:rPr lang="lv-LV" sz="2800" b="1" dirty="0" smtClean="0">
                <a:solidFill>
                  <a:srgbClr val="FF0000"/>
                </a:solidFill>
              </a:rPr>
              <a:t>Pārāk mazus kaulus - neatbilstošus suņa izmēram!</a:t>
            </a:r>
          </a:p>
          <a:p>
            <a:pPr marL="0" indent="0">
              <a:buNone/>
            </a:pPr>
            <a:r>
              <a:rPr lang="lv-LV" sz="2800" b="1" dirty="0" smtClean="0">
                <a:solidFill>
                  <a:srgbClr val="FF0000"/>
                </a:solidFill>
              </a:rPr>
              <a:t>Pārāk lielus un cietus kaulus - neatbilstošus suņa izmēram!</a:t>
            </a:r>
          </a:p>
          <a:p>
            <a:pPr marL="0" indent="0">
              <a:buNone/>
            </a:pPr>
            <a:r>
              <a:rPr lang="lv-LV" sz="2800" b="1" dirty="0" smtClean="0">
                <a:solidFill>
                  <a:srgbClr val="FF0000"/>
                </a:solidFill>
              </a:rPr>
              <a:t>Nejaukt kopā ar sauso barību!</a:t>
            </a:r>
            <a:endParaRPr lang="lv-LV" sz="2800" b="1" dirty="0">
              <a:solidFill>
                <a:srgbClr val="FF0000"/>
              </a:solidFill>
            </a:endParaRPr>
          </a:p>
          <a:p>
            <a:pPr marL="0" indent="0">
              <a:buNone/>
            </a:pPr>
            <a:endParaRPr lang="lv-LV" sz="2200" dirty="0"/>
          </a:p>
        </p:txBody>
      </p:sp>
      <p:pic>
        <p:nvPicPr>
          <p:cNvPr id="11266" name="Picture 2" descr="SaistÄ«ts attÄ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1266" y="2203846"/>
            <a:ext cx="2646135" cy="241816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SaistÄ«ts attÄls"/>
          <p:cNvPicPr>
            <a:picLocks noChangeAspect="1" noChangeArrowheads="1"/>
          </p:cNvPicPr>
          <p:nvPr/>
        </p:nvPicPr>
        <p:blipFill rotWithShape="1">
          <a:blip r:embed="rId4">
            <a:extLst>
              <a:ext uri="{28A0092B-C50C-407E-A947-70E740481C1C}">
                <a14:useLocalDpi xmlns:a14="http://schemas.microsoft.com/office/drawing/2010/main" val="0"/>
              </a:ext>
            </a:extLst>
          </a:blip>
          <a:srcRect l="24812" t="6000" r="10548" b="11749"/>
          <a:stretch/>
        </p:blipFill>
        <p:spPr bwMode="auto">
          <a:xfrm>
            <a:off x="6204121" y="1857377"/>
            <a:ext cx="3067145" cy="276463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H="1">
            <a:off x="5643563" y="1685925"/>
            <a:ext cx="3957637" cy="31861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5038" y="1685925"/>
            <a:ext cx="3586162" cy="31861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0107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4CAC7AA4-EEC6-4FDA-9E1C-D18ED04E2F15}"/>
              </a:ext>
            </a:extLst>
          </p:cNvPr>
          <p:cNvSpPr>
            <a:spLocks noGrp="1"/>
          </p:cNvSpPr>
          <p:nvPr>
            <p:ph type="title"/>
          </p:nvPr>
        </p:nvSpPr>
        <p:spPr>
          <a:xfrm>
            <a:off x="1097279" y="429479"/>
            <a:ext cx="4317683" cy="1013560"/>
          </a:xfrm>
        </p:spPr>
        <p:txBody>
          <a:bodyPr>
            <a:normAutofit fontScale="90000"/>
          </a:bodyPr>
          <a:lstStyle/>
          <a:p>
            <a:r>
              <a:rPr lang="lv" b="1" dirty="0" smtClean="0"/>
              <a:t>PROTEĪNA UZŅEMŠANA</a:t>
            </a:r>
            <a:endParaRPr lang="lv-LV" dirty="0"/>
          </a:p>
        </p:txBody>
      </p:sp>
      <p:sp>
        <p:nvSpPr>
          <p:cNvPr id="3" name="Satura vietturis 2">
            <a:extLst>
              <a:ext uri="{FF2B5EF4-FFF2-40B4-BE49-F238E27FC236}">
                <a16:creationId xmlns:a16="http://schemas.microsoft.com/office/drawing/2014/main" xmlns="" id="{7F1B35DC-2D5A-46BE-8821-6AB20DAA182D}"/>
              </a:ext>
            </a:extLst>
          </p:cNvPr>
          <p:cNvSpPr>
            <a:spLocks noGrp="1"/>
          </p:cNvSpPr>
          <p:nvPr>
            <p:ph idx="1"/>
          </p:nvPr>
        </p:nvSpPr>
        <p:spPr>
          <a:xfrm>
            <a:off x="1097280" y="1857377"/>
            <a:ext cx="10058400" cy="4429123"/>
          </a:xfrm>
        </p:spPr>
        <p:txBody>
          <a:bodyPr>
            <a:noAutofit/>
          </a:bodyPr>
          <a:lstStyle/>
          <a:p>
            <a:pPr marL="0" indent="0">
              <a:buNone/>
            </a:pPr>
            <a:r>
              <a:rPr lang="lv" sz="2200" dirty="0"/>
              <a:t/>
            </a:r>
            <a:br>
              <a:rPr lang="lv" sz="2200" dirty="0"/>
            </a:br>
            <a:endParaRPr lang="lv-LV" sz="2200" dirty="0"/>
          </a:p>
        </p:txBody>
      </p:sp>
      <p:sp>
        <p:nvSpPr>
          <p:cNvPr id="4" name="Rectangle 3"/>
          <p:cNvSpPr/>
          <p:nvPr/>
        </p:nvSpPr>
        <p:spPr>
          <a:xfrm>
            <a:off x="1097279" y="2137795"/>
            <a:ext cx="6096000" cy="3662541"/>
          </a:xfrm>
          <a:prstGeom prst="rect">
            <a:avLst/>
          </a:prstGeom>
        </p:spPr>
        <p:txBody>
          <a:bodyPr>
            <a:spAutoFit/>
          </a:bodyPr>
          <a:lstStyle/>
          <a:p>
            <a:r>
              <a:rPr lang="lv-LV" sz="2400" dirty="0" smtClean="0"/>
              <a:t>Organisma spēja izmantot proteīnu:</a:t>
            </a:r>
            <a:endParaRPr lang="lv" sz="2400" dirty="0"/>
          </a:p>
          <a:p>
            <a:r>
              <a:rPr lang="lv" sz="2400" b="1" dirty="0">
                <a:solidFill>
                  <a:schemeClr val="accent2">
                    <a:lumMod val="75000"/>
                  </a:schemeClr>
                </a:solidFill>
                <a:latin typeface="Agency FB" panose="020B0503020202020204" pitchFamily="34" charset="0"/>
              </a:rPr>
              <a:t>√ </a:t>
            </a:r>
            <a:r>
              <a:rPr lang="lv" sz="2400" b="1" dirty="0" smtClean="0"/>
              <a:t>Ola </a:t>
            </a:r>
            <a:r>
              <a:rPr lang="lv" sz="2400" dirty="0"/>
              <a:t>– </a:t>
            </a:r>
            <a:r>
              <a:rPr lang="lv" sz="2400" dirty="0" smtClean="0"/>
              <a:t>100%</a:t>
            </a:r>
            <a:endParaRPr lang="lv" sz="2400" dirty="0"/>
          </a:p>
          <a:p>
            <a:r>
              <a:rPr lang="lv" sz="2400" b="1" dirty="0">
                <a:solidFill>
                  <a:schemeClr val="accent2">
                    <a:lumMod val="75000"/>
                  </a:schemeClr>
                </a:solidFill>
                <a:latin typeface="Agency FB" panose="020B0503020202020204" pitchFamily="34" charset="0"/>
              </a:rPr>
              <a:t>√ </a:t>
            </a:r>
            <a:r>
              <a:rPr lang="lv" sz="2400" b="1" dirty="0" smtClean="0"/>
              <a:t>Vistas baltā gaļa</a:t>
            </a:r>
            <a:r>
              <a:rPr lang="lv" sz="2400" dirty="0" smtClean="0"/>
              <a:t> – 98% </a:t>
            </a:r>
          </a:p>
          <a:p>
            <a:r>
              <a:rPr lang="lv" sz="2400" b="1" dirty="0">
                <a:solidFill>
                  <a:schemeClr val="accent2">
                    <a:lumMod val="75000"/>
                  </a:schemeClr>
                </a:solidFill>
                <a:latin typeface="Agency FB" panose="020B0503020202020204" pitchFamily="34" charset="0"/>
              </a:rPr>
              <a:t>√ </a:t>
            </a:r>
            <a:r>
              <a:rPr lang="lv" sz="2400" b="1" dirty="0" smtClean="0"/>
              <a:t>Jēra </a:t>
            </a:r>
            <a:r>
              <a:rPr lang="lv" sz="2400" b="1" dirty="0"/>
              <a:t>gaļa, zivis </a:t>
            </a:r>
            <a:r>
              <a:rPr lang="lv" sz="2400" dirty="0" smtClean="0"/>
              <a:t>– 95%</a:t>
            </a:r>
            <a:endParaRPr lang="en-US" sz="2400" dirty="0"/>
          </a:p>
          <a:p>
            <a:r>
              <a:rPr lang="lv" sz="2400" b="1" dirty="0">
                <a:solidFill>
                  <a:schemeClr val="accent2">
                    <a:lumMod val="75000"/>
                  </a:schemeClr>
                </a:solidFill>
                <a:latin typeface="Agency FB" panose="020B0503020202020204" pitchFamily="34" charset="0"/>
              </a:rPr>
              <a:t>√ </a:t>
            </a:r>
            <a:r>
              <a:rPr lang="lv-LV" sz="2400" b="1" dirty="0" smtClean="0"/>
              <a:t>Putna gaļa (sarkanā) </a:t>
            </a:r>
            <a:r>
              <a:rPr lang="lv-LV" sz="2400" dirty="0"/>
              <a:t>– 94% </a:t>
            </a:r>
            <a:endParaRPr lang="en-US" sz="2400" dirty="0"/>
          </a:p>
          <a:p>
            <a:r>
              <a:rPr lang="lv" sz="2400" b="1" dirty="0">
                <a:solidFill>
                  <a:schemeClr val="accent2">
                    <a:lumMod val="75000"/>
                  </a:schemeClr>
                </a:solidFill>
                <a:latin typeface="Agency FB" panose="020B0503020202020204" pitchFamily="34" charset="0"/>
              </a:rPr>
              <a:t>√ </a:t>
            </a:r>
            <a:r>
              <a:rPr lang="lv" sz="2400" b="1" dirty="0" smtClean="0"/>
              <a:t>Liellopa gaļa </a:t>
            </a:r>
            <a:r>
              <a:rPr lang="lv" sz="2400" dirty="0" smtClean="0"/>
              <a:t>– 88%  </a:t>
            </a:r>
            <a:endParaRPr lang="en-US" sz="2400" dirty="0"/>
          </a:p>
          <a:p>
            <a:r>
              <a:rPr lang="lv" sz="2400" b="1" dirty="0">
                <a:solidFill>
                  <a:schemeClr val="accent2">
                    <a:lumMod val="75000"/>
                  </a:schemeClr>
                </a:solidFill>
                <a:latin typeface="Agency FB" panose="020B0503020202020204" pitchFamily="34" charset="0"/>
              </a:rPr>
              <a:t>√ </a:t>
            </a:r>
            <a:r>
              <a:rPr lang="lv" sz="2400" b="1" dirty="0" smtClean="0"/>
              <a:t>Gaļas kaulu milti </a:t>
            </a:r>
            <a:r>
              <a:rPr lang="lv" sz="2400" dirty="0" smtClean="0"/>
              <a:t>– 82%  </a:t>
            </a:r>
            <a:endParaRPr lang="en-US" sz="2400" dirty="0"/>
          </a:p>
          <a:p>
            <a:r>
              <a:rPr lang="lv" sz="2400" b="1" dirty="0">
                <a:solidFill>
                  <a:schemeClr val="accent2">
                    <a:lumMod val="75000"/>
                  </a:schemeClr>
                </a:solidFill>
                <a:latin typeface="Agency FB" panose="020B0503020202020204" pitchFamily="34" charset="0"/>
              </a:rPr>
              <a:t>√ </a:t>
            </a:r>
            <a:r>
              <a:rPr lang="lv" sz="2400" b="1" dirty="0" smtClean="0"/>
              <a:t>Graudaugu proteīni </a:t>
            </a:r>
            <a:r>
              <a:rPr lang="lv" sz="2400" dirty="0"/>
              <a:t>– 68% </a:t>
            </a:r>
            <a:r>
              <a:rPr lang="lv" sz="2000" b="1" dirty="0" smtClean="0"/>
              <a:t/>
            </a:r>
            <a:br>
              <a:rPr lang="lv" sz="2000" b="1" dirty="0" smtClean="0"/>
            </a:br>
            <a:r>
              <a:rPr lang="lv" sz="2000" dirty="0" smtClean="0"/>
              <a:t> </a:t>
            </a:r>
            <a:endParaRPr lang="en-US" sz="2000" dirty="0"/>
          </a:p>
          <a:p>
            <a:endParaRPr lang="lv-LV" sz="2000" dirty="0" smtClean="0"/>
          </a:p>
        </p:txBody>
      </p:sp>
      <p:pic>
        <p:nvPicPr>
          <p:cNvPr id="6148" name="Picture 4" descr="AttÄlu rezultÄti vaicÄjumam âdog eating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6480" y="2047398"/>
            <a:ext cx="5765004" cy="3843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7728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4CAC7AA4-EEC6-4FDA-9E1C-D18ED04E2F15}"/>
              </a:ext>
            </a:extLst>
          </p:cNvPr>
          <p:cNvSpPr>
            <a:spLocks noGrp="1"/>
          </p:cNvSpPr>
          <p:nvPr>
            <p:ph type="title"/>
          </p:nvPr>
        </p:nvSpPr>
        <p:spPr>
          <a:xfrm>
            <a:off x="1097279" y="429479"/>
            <a:ext cx="4317683" cy="1013560"/>
          </a:xfrm>
        </p:spPr>
        <p:txBody>
          <a:bodyPr>
            <a:normAutofit fontScale="90000"/>
          </a:bodyPr>
          <a:lstStyle/>
          <a:p>
            <a:r>
              <a:rPr lang="lv" b="1" dirty="0" smtClean="0"/>
              <a:t>PROTEĪNA UZŅEMŠANA</a:t>
            </a:r>
            <a:endParaRPr lang="lv-LV" dirty="0"/>
          </a:p>
        </p:txBody>
      </p:sp>
      <p:sp>
        <p:nvSpPr>
          <p:cNvPr id="3" name="Satura vietturis 2">
            <a:extLst>
              <a:ext uri="{FF2B5EF4-FFF2-40B4-BE49-F238E27FC236}">
                <a16:creationId xmlns:a16="http://schemas.microsoft.com/office/drawing/2014/main" xmlns="" id="{7F1B35DC-2D5A-46BE-8821-6AB20DAA182D}"/>
              </a:ext>
            </a:extLst>
          </p:cNvPr>
          <p:cNvSpPr>
            <a:spLocks noGrp="1"/>
          </p:cNvSpPr>
          <p:nvPr>
            <p:ph idx="1"/>
          </p:nvPr>
        </p:nvSpPr>
        <p:spPr>
          <a:xfrm>
            <a:off x="1097280" y="1857377"/>
            <a:ext cx="10058400" cy="4429123"/>
          </a:xfrm>
        </p:spPr>
        <p:txBody>
          <a:bodyPr>
            <a:noAutofit/>
          </a:bodyPr>
          <a:lstStyle/>
          <a:p>
            <a:pPr marL="0" indent="0">
              <a:buNone/>
            </a:pPr>
            <a:r>
              <a:rPr lang="lv" sz="2200" dirty="0"/>
              <a:t/>
            </a:r>
            <a:br>
              <a:rPr lang="lv" sz="2200" dirty="0"/>
            </a:br>
            <a:endParaRPr lang="lv-LV" sz="2200" dirty="0"/>
          </a:p>
        </p:txBody>
      </p:sp>
      <p:pic>
        <p:nvPicPr>
          <p:cNvPr id="6146" name="Picture 2" descr="AttÄlu rezultÄti vaicÄjumam âraw diet dog poop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116" y="1857377"/>
            <a:ext cx="8561071" cy="4161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0705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SaistÄ«ts attÄ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876515">
            <a:off x="9397524" y="3992246"/>
            <a:ext cx="2078518" cy="1928465"/>
          </a:xfrm>
          <a:prstGeom prst="rect">
            <a:avLst/>
          </a:prstGeom>
          <a:noFill/>
          <a:extLst>
            <a:ext uri="{909E8E84-426E-40DD-AFC4-6F175D3DCCD1}">
              <a14:hiddenFill xmlns:a14="http://schemas.microsoft.com/office/drawing/2010/main">
                <a:solidFill>
                  <a:srgbClr val="FFFFFF"/>
                </a:solidFill>
              </a14:hiddenFill>
            </a:ext>
          </a:extLst>
        </p:spPr>
      </p:pic>
      <p:sp>
        <p:nvSpPr>
          <p:cNvPr id="2" name="Virsraksts 1">
            <a:extLst>
              <a:ext uri="{FF2B5EF4-FFF2-40B4-BE49-F238E27FC236}">
                <a16:creationId xmlns:a16="http://schemas.microsoft.com/office/drawing/2014/main" xmlns="" id="{9E79AE80-8F54-4CE0-9193-A03AAC92ED39}"/>
              </a:ext>
            </a:extLst>
          </p:cNvPr>
          <p:cNvSpPr>
            <a:spLocks noGrp="1"/>
          </p:cNvSpPr>
          <p:nvPr>
            <p:ph type="title"/>
          </p:nvPr>
        </p:nvSpPr>
        <p:spPr/>
        <p:txBody>
          <a:bodyPr/>
          <a:lstStyle/>
          <a:p>
            <a:r>
              <a:rPr lang="lv" b="1" dirty="0"/>
              <a:t>Dārzeņi un lapu salāti </a:t>
            </a:r>
            <a:endParaRPr lang="lv-LV" b="1" dirty="0"/>
          </a:p>
        </p:txBody>
      </p:sp>
      <p:sp>
        <p:nvSpPr>
          <p:cNvPr id="3" name="Satura vietturis 2">
            <a:extLst>
              <a:ext uri="{FF2B5EF4-FFF2-40B4-BE49-F238E27FC236}">
                <a16:creationId xmlns:a16="http://schemas.microsoft.com/office/drawing/2014/main" xmlns="" id="{6BDC683B-33F4-4A09-9223-41A4785D4D92}"/>
              </a:ext>
            </a:extLst>
          </p:cNvPr>
          <p:cNvSpPr>
            <a:spLocks noGrp="1"/>
          </p:cNvSpPr>
          <p:nvPr>
            <p:ph idx="1"/>
          </p:nvPr>
        </p:nvSpPr>
        <p:spPr>
          <a:xfrm>
            <a:off x="1097280" y="1845734"/>
            <a:ext cx="5917883" cy="4269316"/>
          </a:xfrm>
        </p:spPr>
        <p:txBody>
          <a:bodyPr>
            <a:normAutofit fontScale="92500" lnSpcReduction="20000"/>
          </a:bodyPr>
          <a:lstStyle/>
          <a:p>
            <a:r>
              <a:rPr lang="lv" b="1" dirty="0">
                <a:solidFill>
                  <a:schemeClr val="accent2">
                    <a:lumMod val="75000"/>
                  </a:schemeClr>
                </a:solidFill>
                <a:latin typeface="Agency FB" panose="020B0503020202020204" pitchFamily="34" charset="0"/>
              </a:rPr>
              <a:t>√ </a:t>
            </a:r>
            <a:r>
              <a:rPr lang="lv" dirty="0"/>
              <a:t>Zaļās, dzeltenās pākšu pupiņas – augu valsts proteīns. Izēdināt tikai termiski pārstrādātas. </a:t>
            </a:r>
            <a:br>
              <a:rPr lang="lv" dirty="0"/>
            </a:br>
            <a:r>
              <a:rPr lang="lv" dirty="0"/>
              <a:t>Augsts Ca daudzums.</a:t>
            </a:r>
          </a:p>
          <a:p>
            <a:r>
              <a:rPr lang="lv" b="1" dirty="0">
                <a:solidFill>
                  <a:schemeClr val="accent2">
                    <a:lumMod val="75000"/>
                  </a:schemeClr>
                </a:solidFill>
                <a:latin typeface="Agency FB" panose="020B0503020202020204" pitchFamily="34" charset="0"/>
              </a:rPr>
              <a:t>√ </a:t>
            </a:r>
            <a:r>
              <a:rPr lang="lv" dirty="0"/>
              <a:t>Lapu salāti – B2, B3, B5, B6 vit. Ca, A, E, K vit.</a:t>
            </a:r>
          </a:p>
          <a:p>
            <a:r>
              <a:rPr lang="lv" b="1" dirty="0">
                <a:solidFill>
                  <a:schemeClr val="accent2">
                    <a:lumMod val="75000"/>
                  </a:schemeClr>
                </a:solidFill>
                <a:latin typeface="Agency FB" panose="020B0503020202020204" pitchFamily="34" charset="0"/>
              </a:rPr>
              <a:t>√ </a:t>
            </a:r>
            <a:r>
              <a:rPr lang="lv" dirty="0"/>
              <a:t>Spinātu lapas – </a:t>
            </a:r>
            <a:r>
              <a:rPr lang="en-US" dirty="0"/>
              <a:t>Fe</a:t>
            </a:r>
            <a:r>
              <a:rPr lang="lv" dirty="0"/>
              <a:t> vit.</a:t>
            </a:r>
          </a:p>
          <a:p>
            <a:r>
              <a:rPr lang="lv" b="1" dirty="0">
                <a:solidFill>
                  <a:schemeClr val="accent2">
                    <a:lumMod val="75000"/>
                  </a:schemeClr>
                </a:solidFill>
                <a:latin typeface="Agency FB" panose="020B0503020202020204" pitchFamily="34" charset="0"/>
              </a:rPr>
              <a:t>√ </a:t>
            </a:r>
            <a:r>
              <a:rPr lang="lv" dirty="0"/>
              <a:t>Burkāni – A vit.</a:t>
            </a:r>
          </a:p>
          <a:p>
            <a:r>
              <a:rPr lang="lv" b="1" dirty="0">
                <a:solidFill>
                  <a:schemeClr val="accent2">
                    <a:lumMod val="75000"/>
                  </a:schemeClr>
                </a:solidFill>
                <a:latin typeface="Agency FB" panose="020B0503020202020204" pitchFamily="34" charset="0"/>
              </a:rPr>
              <a:t>√ </a:t>
            </a:r>
            <a:r>
              <a:rPr lang="lv" dirty="0"/>
              <a:t>Ķirbji, kabači – šķiedrvielas</a:t>
            </a:r>
          </a:p>
          <a:p>
            <a:r>
              <a:rPr lang="lv" b="1" dirty="0">
                <a:solidFill>
                  <a:schemeClr val="accent2">
                    <a:lumMod val="75000"/>
                  </a:schemeClr>
                </a:solidFill>
                <a:latin typeface="Agency FB" panose="020B0503020202020204" pitchFamily="34" charset="0"/>
              </a:rPr>
              <a:t>√ </a:t>
            </a:r>
            <a:r>
              <a:rPr lang="lv" dirty="0"/>
              <a:t>Bietes – attīra zarnu traktu</a:t>
            </a:r>
          </a:p>
          <a:p>
            <a:r>
              <a:rPr lang="lv" b="1" dirty="0">
                <a:solidFill>
                  <a:schemeClr val="accent2">
                    <a:lumMod val="75000"/>
                  </a:schemeClr>
                </a:solidFill>
                <a:latin typeface="Agency FB" panose="020B0503020202020204" pitchFamily="34" charset="0"/>
              </a:rPr>
              <a:t>√ </a:t>
            </a:r>
            <a:r>
              <a:rPr lang="lv" dirty="0"/>
              <a:t>Brokoļi (ne visai bieži) - vēdera uzpūšanās</a:t>
            </a:r>
          </a:p>
          <a:p>
            <a:r>
              <a:rPr lang="lv" b="1" dirty="0">
                <a:solidFill>
                  <a:schemeClr val="accent2">
                    <a:lumMod val="75000"/>
                  </a:schemeClr>
                </a:solidFill>
                <a:latin typeface="Agency FB" panose="020B0503020202020204" pitchFamily="34" charset="0"/>
              </a:rPr>
              <a:t>√ </a:t>
            </a:r>
            <a:r>
              <a:rPr lang="lv" dirty="0"/>
              <a:t>Kāposti, puķkāposti (ne visai bieži) – vēdera uzpūšanās</a:t>
            </a:r>
          </a:p>
          <a:p>
            <a:pPr algn="just"/>
            <a:r>
              <a:rPr lang="lv" b="1" dirty="0">
                <a:solidFill>
                  <a:schemeClr val="accent2">
                    <a:lumMod val="75000"/>
                  </a:schemeClr>
                </a:solidFill>
                <a:latin typeface="Agency FB" panose="020B0503020202020204" pitchFamily="34" charset="0"/>
              </a:rPr>
              <a:t>√ </a:t>
            </a:r>
            <a:r>
              <a:rPr lang="lv" dirty="0"/>
              <a:t>Vārīti kartupeļi – satur daudz cieti (nav ieteicams)</a:t>
            </a:r>
            <a:br>
              <a:rPr lang="lv" dirty="0"/>
            </a:br>
            <a:r>
              <a:rPr lang="lv" sz="2200" dirty="0">
                <a:solidFill>
                  <a:srgbClr val="FF0000"/>
                </a:solidFill>
              </a:rPr>
              <a:t>!</a:t>
            </a:r>
            <a:r>
              <a:rPr lang="lv" dirty="0"/>
              <a:t> </a:t>
            </a:r>
            <a:r>
              <a:rPr lang="lv" sz="1700" dirty="0"/>
              <a:t>No nakteņu dzimtas dārzeņiem labāk izvairīties, tie var saasināt artrītu</a:t>
            </a:r>
          </a:p>
          <a:p>
            <a:endParaRPr lang="lv" dirty="0"/>
          </a:p>
          <a:p>
            <a:endParaRPr lang="lv" dirty="0"/>
          </a:p>
          <a:p>
            <a:endParaRPr lang="lv-LV" dirty="0"/>
          </a:p>
        </p:txBody>
      </p:sp>
      <p:pic>
        <p:nvPicPr>
          <p:cNvPr id="14338" name="Picture 2" descr="AttÄlu rezultÄti vaicÄjumam âdog thinking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853" y="1151178"/>
            <a:ext cx="4136748" cy="24353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14143" y="3980392"/>
            <a:ext cx="2843212" cy="2031325"/>
          </a:xfrm>
          <a:prstGeom prst="rect">
            <a:avLst/>
          </a:prstGeom>
          <a:noFill/>
        </p:spPr>
        <p:txBody>
          <a:bodyPr wrap="square" rtlCol="0">
            <a:spAutoFit/>
          </a:bodyPr>
          <a:lstStyle/>
          <a:p>
            <a:r>
              <a:rPr lang="lv-LV" dirty="0">
                <a:solidFill>
                  <a:schemeClr val="accent1">
                    <a:lumMod val="50000"/>
                  </a:schemeClr>
                </a:solidFill>
                <a:effectLst>
                  <a:outerShdw blurRad="38100" dist="38100" dir="2700000" algn="tl">
                    <a:srgbClr val="000000">
                      <a:alpha val="43137"/>
                    </a:srgbClr>
                  </a:outerShdw>
                </a:effectLst>
              </a:rPr>
              <a:t>Var pievienot dažādus garšaugus:</a:t>
            </a:r>
            <a:r>
              <a:rPr lang="lv-LV" dirty="0"/>
              <a:t/>
            </a:r>
            <a:br>
              <a:rPr lang="lv-LV" dirty="0"/>
            </a:br>
            <a:r>
              <a:rPr lang="lv-LV" dirty="0"/>
              <a:t>anīsa sēklas, gurķeni, kaķumētru, virzu, dilles, fenheli, tā sēklas, auzas, raudeni, lielo nātri, pētersīļus, </a:t>
            </a:r>
            <a:r>
              <a:rPr lang="lv-LV" dirty="0" err="1"/>
              <a:t>kurkumu</a:t>
            </a:r>
            <a:endParaRPr lang="en-US" dirty="0"/>
          </a:p>
        </p:txBody>
      </p:sp>
    </p:spTree>
    <p:extLst>
      <p:ext uri="{BB962C8B-B14F-4D97-AF65-F5344CB8AC3E}">
        <p14:creationId xmlns:p14="http://schemas.microsoft.com/office/powerpoint/2010/main" val="27294361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6EC3D844-31D8-46B9-B02C-9FE83E85A8A8}"/>
              </a:ext>
            </a:extLst>
          </p:cNvPr>
          <p:cNvSpPr>
            <a:spLocks noGrp="1"/>
          </p:cNvSpPr>
          <p:nvPr>
            <p:ph type="title"/>
          </p:nvPr>
        </p:nvSpPr>
        <p:spPr>
          <a:xfrm>
            <a:off x="1082992" y="700941"/>
            <a:ext cx="5689283" cy="784960"/>
          </a:xfrm>
        </p:spPr>
        <p:txBody>
          <a:bodyPr/>
          <a:lstStyle/>
          <a:p>
            <a:r>
              <a:rPr lang="lv" dirty="0"/>
              <a:t>Papildus barības vielas </a:t>
            </a:r>
            <a:endParaRPr lang="lv-LV" dirty="0"/>
          </a:p>
        </p:txBody>
      </p:sp>
      <p:sp>
        <p:nvSpPr>
          <p:cNvPr id="3" name="Satura vietturis 2">
            <a:extLst>
              <a:ext uri="{FF2B5EF4-FFF2-40B4-BE49-F238E27FC236}">
                <a16:creationId xmlns:a16="http://schemas.microsoft.com/office/drawing/2014/main" xmlns="" id="{BA7E0362-224C-4637-9E9A-16A5D55A7AB0}"/>
              </a:ext>
            </a:extLst>
          </p:cNvPr>
          <p:cNvSpPr>
            <a:spLocks noGrp="1"/>
          </p:cNvSpPr>
          <p:nvPr>
            <p:ph idx="1"/>
          </p:nvPr>
        </p:nvSpPr>
        <p:spPr>
          <a:xfrm>
            <a:off x="1082992" y="1700215"/>
            <a:ext cx="10058400" cy="4886324"/>
          </a:xfrm>
        </p:spPr>
        <p:txBody>
          <a:bodyPr>
            <a:noAutofit/>
          </a:bodyPr>
          <a:lstStyle/>
          <a:p>
            <a:r>
              <a:rPr lang="lv" sz="1600" b="1" dirty="0">
                <a:solidFill>
                  <a:schemeClr val="accent2">
                    <a:lumMod val="75000"/>
                  </a:schemeClr>
                </a:solidFill>
                <a:latin typeface="Agency FB" panose="020B0503020202020204" pitchFamily="34" charset="0"/>
              </a:rPr>
              <a:t>√ </a:t>
            </a:r>
            <a:r>
              <a:rPr lang="lv" sz="1600" b="1" dirty="0"/>
              <a:t>Brūnaļģu pulveris </a:t>
            </a:r>
            <a:r>
              <a:rPr lang="lv" sz="1600" dirty="0" smtClean="0"/>
              <a:t>- </a:t>
            </a:r>
            <a:r>
              <a:rPr lang="lv" sz="1500" dirty="0" smtClean="0"/>
              <a:t>Zn</a:t>
            </a:r>
            <a:r>
              <a:rPr lang="lv" sz="1500" dirty="0"/>
              <a:t>, I</a:t>
            </a:r>
            <a:r>
              <a:rPr lang="lv" sz="1500" dirty="0" smtClean="0"/>
              <a:t>. </a:t>
            </a:r>
            <a:r>
              <a:rPr lang="lv" sz="1500" dirty="0" smtClean="0"/>
              <a:t>Palīdz cīnieties ar zobu aplikumu, zobakmeni. Ļoti labi tīra zobus, pievienot barībai.</a:t>
            </a:r>
            <a:endParaRPr lang="lv" sz="1500" dirty="0"/>
          </a:p>
          <a:p>
            <a:r>
              <a:rPr lang="lv" sz="1600" b="1" dirty="0">
                <a:solidFill>
                  <a:schemeClr val="accent2">
                    <a:lumMod val="75000"/>
                  </a:schemeClr>
                </a:solidFill>
                <a:latin typeface="Agency FB" panose="020B0503020202020204" pitchFamily="34" charset="0"/>
              </a:rPr>
              <a:t>√ </a:t>
            </a:r>
            <a:r>
              <a:rPr lang="lv" sz="1600" b="1" dirty="0"/>
              <a:t>Spirulina</a:t>
            </a:r>
            <a:r>
              <a:rPr lang="lv" sz="1600" dirty="0"/>
              <a:t> – </a:t>
            </a:r>
            <a:r>
              <a:rPr lang="en-US" sz="1500" dirty="0" err="1"/>
              <a:t>Lielais</a:t>
            </a:r>
            <a:r>
              <a:rPr lang="en-US" sz="1500" dirty="0"/>
              <a:t> </a:t>
            </a:r>
            <a:r>
              <a:rPr lang="en-US" sz="1500" dirty="0" err="1"/>
              <a:t>hlorofila</a:t>
            </a:r>
            <a:r>
              <a:rPr lang="en-US" sz="1500" dirty="0"/>
              <a:t> </a:t>
            </a:r>
            <a:r>
              <a:rPr lang="en-US" sz="1500" dirty="0" err="1"/>
              <a:t>daudzums</a:t>
            </a:r>
            <a:r>
              <a:rPr lang="en-US" sz="1500" dirty="0"/>
              <a:t> </a:t>
            </a:r>
            <a:r>
              <a:rPr lang="en-US" sz="1500" dirty="0" err="1"/>
              <a:t>stimulē</a:t>
            </a:r>
            <a:r>
              <a:rPr lang="en-US" sz="1500" dirty="0"/>
              <a:t> </a:t>
            </a:r>
            <a:r>
              <a:rPr lang="en-US" sz="1500" dirty="0" err="1"/>
              <a:t>jaunu</a:t>
            </a:r>
            <a:r>
              <a:rPr lang="en-US" sz="1500" dirty="0"/>
              <a:t> </a:t>
            </a:r>
            <a:r>
              <a:rPr lang="en-US" sz="1500" dirty="0" err="1"/>
              <a:t>šūnu</a:t>
            </a:r>
            <a:r>
              <a:rPr lang="en-US" sz="1500" dirty="0"/>
              <a:t> un </a:t>
            </a:r>
            <a:r>
              <a:rPr lang="en-US" sz="1500" dirty="0" err="1"/>
              <a:t>audu</a:t>
            </a:r>
            <a:r>
              <a:rPr lang="en-US" sz="1500" dirty="0"/>
              <a:t> </a:t>
            </a:r>
            <a:r>
              <a:rPr lang="en-US" sz="1500" dirty="0" err="1"/>
              <a:t>veidošanos</a:t>
            </a:r>
            <a:r>
              <a:rPr lang="en-US" sz="1500" dirty="0"/>
              <a:t>, </a:t>
            </a:r>
            <a:r>
              <a:rPr lang="en-US" sz="1500" dirty="0" err="1"/>
              <a:t>stiprina</a:t>
            </a:r>
            <a:r>
              <a:rPr lang="en-US" sz="1500" dirty="0"/>
              <a:t> </a:t>
            </a:r>
            <a:r>
              <a:rPr lang="en-US" sz="1500" dirty="0" err="1"/>
              <a:t>imūnsistēmu</a:t>
            </a:r>
            <a:r>
              <a:rPr lang="en-US" sz="1500" dirty="0"/>
              <a:t>, </a:t>
            </a:r>
            <a:r>
              <a:rPr lang="en-US" sz="1500" dirty="0" err="1"/>
              <a:t>bagātina</a:t>
            </a:r>
            <a:r>
              <a:rPr lang="en-US" sz="1500" dirty="0"/>
              <a:t> </a:t>
            </a:r>
            <a:r>
              <a:rPr lang="en-US" sz="1500" dirty="0" err="1"/>
              <a:t>asinis</a:t>
            </a:r>
            <a:r>
              <a:rPr lang="en-US" sz="1500" dirty="0"/>
              <a:t> </a:t>
            </a:r>
            <a:r>
              <a:rPr lang="en-US" sz="1500" dirty="0" err="1"/>
              <a:t>ar</a:t>
            </a:r>
            <a:r>
              <a:rPr lang="en-US" sz="1500" dirty="0"/>
              <a:t> </a:t>
            </a:r>
            <a:r>
              <a:rPr lang="en-US" sz="1500" dirty="0" err="1"/>
              <a:t>skābekli</a:t>
            </a:r>
            <a:r>
              <a:rPr lang="en-US" sz="1500" dirty="0"/>
              <a:t> un </a:t>
            </a:r>
            <a:r>
              <a:rPr lang="en-US" sz="1500" dirty="0" err="1"/>
              <a:t>veicina</a:t>
            </a:r>
            <a:r>
              <a:rPr lang="en-US" sz="1500" dirty="0"/>
              <a:t> </a:t>
            </a:r>
            <a:r>
              <a:rPr lang="en-US" sz="1500" dirty="0" err="1"/>
              <a:t>labo</a:t>
            </a:r>
            <a:r>
              <a:rPr lang="en-US" sz="1500" dirty="0"/>
              <a:t> </a:t>
            </a:r>
            <a:r>
              <a:rPr lang="en-US" sz="1500" dirty="0" err="1"/>
              <a:t>baktēriju</a:t>
            </a:r>
            <a:r>
              <a:rPr lang="en-US" sz="1500" dirty="0"/>
              <a:t> </a:t>
            </a:r>
            <a:r>
              <a:rPr lang="en-US" sz="1500" dirty="0" err="1"/>
              <a:t>veidošanos</a:t>
            </a:r>
            <a:r>
              <a:rPr lang="en-US" sz="1500" dirty="0"/>
              <a:t> </a:t>
            </a:r>
            <a:r>
              <a:rPr lang="en-US" sz="1500" dirty="0" err="1"/>
              <a:t>zarnu</a:t>
            </a:r>
            <a:r>
              <a:rPr lang="en-US" sz="1500" dirty="0"/>
              <a:t> </a:t>
            </a:r>
            <a:r>
              <a:rPr lang="en-US" sz="1500" dirty="0" err="1"/>
              <a:t>traktā</a:t>
            </a:r>
            <a:r>
              <a:rPr lang="en-US" sz="1500" dirty="0"/>
              <a:t>.</a:t>
            </a:r>
            <a:endParaRPr lang="lv" sz="1500" dirty="0"/>
          </a:p>
          <a:p>
            <a:r>
              <a:rPr lang="lv" sz="1600" b="1" dirty="0">
                <a:solidFill>
                  <a:schemeClr val="accent2">
                    <a:lumMod val="75000"/>
                  </a:schemeClr>
                </a:solidFill>
                <a:latin typeface="Agency FB" panose="020B0503020202020204" pitchFamily="34" charset="0"/>
              </a:rPr>
              <a:t>√ </a:t>
            </a:r>
            <a:r>
              <a:rPr lang="lv" sz="1600" b="1" dirty="0"/>
              <a:t>Samaltas sēklas </a:t>
            </a:r>
            <a:r>
              <a:rPr lang="lv" sz="1600" dirty="0"/>
              <a:t>– </a:t>
            </a:r>
            <a:r>
              <a:rPr lang="lv" sz="1500" dirty="0"/>
              <a:t>ķirbju – dabīgs attārpošanas līdzeklis (1/4 tējkarote uz 10 kg)</a:t>
            </a:r>
          </a:p>
          <a:p>
            <a:r>
              <a:rPr lang="lv" sz="1600" b="1" dirty="0">
                <a:solidFill>
                  <a:schemeClr val="accent2">
                    <a:lumMod val="75000"/>
                  </a:schemeClr>
                </a:solidFill>
                <a:latin typeface="Agency FB" panose="020B0503020202020204" pitchFamily="34" charset="0"/>
              </a:rPr>
              <a:t>√ </a:t>
            </a:r>
            <a:r>
              <a:rPr lang="lv" sz="1600" b="1" dirty="0"/>
              <a:t>Lucernas pulveris </a:t>
            </a:r>
            <a:r>
              <a:rPr lang="lv" sz="1600" dirty="0"/>
              <a:t>– </a:t>
            </a:r>
            <a:r>
              <a:rPr lang="lv" sz="1500" dirty="0"/>
              <a:t>proteīna avots (augu valsts). Ca, Mg, K, vit – B12, C, D, E un K. ^ antioksidants hlorofils. Kumarīns, piesardzīgi anēmiskiem dzīvniekiem (darbojas kā antikoagulants).</a:t>
            </a:r>
          </a:p>
          <a:p>
            <a:r>
              <a:rPr lang="lv" sz="1600" b="1" dirty="0">
                <a:solidFill>
                  <a:schemeClr val="accent2">
                    <a:lumMod val="75000"/>
                  </a:schemeClr>
                </a:solidFill>
                <a:latin typeface="Agency FB" panose="020B0503020202020204" pitchFamily="34" charset="0"/>
              </a:rPr>
              <a:t>√ </a:t>
            </a:r>
            <a:r>
              <a:rPr lang="lv" sz="1600" b="1" dirty="0"/>
              <a:t>Kaņepju sēklu eļļa </a:t>
            </a:r>
            <a:r>
              <a:rPr lang="lv" sz="1600" dirty="0"/>
              <a:t>– </a:t>
            </a:r>
            <a:r>
              <a:rPr lang="lv" sz="1400" dirty="0"/>
              <a:t>Omega-3 un Omega-6 taukskābes. Artrīts, audzēji, epikeosija, iekaisumu mazinošas īpašības.</a:t>
            </a:r>
          </a:p>
          <a:p>
            <a:r>
              <a:rPr lang="lv" sz="1600" b="1" dirty="0">
                <a:solidFill>
                  <a:schemeClr val="accent2">
                    <a:lumMod val="75000"/>
                  </a:schemeClr>
                </a:solidFill>
                <a:latin typeface="Agency FB" panose="020B0503020202020204" pitchFamily="34" charset="0"/>
              </a:rPr>
              <a:t>√ </a:t>
            </a:r>
            <a:r>
              <a:rPr lang="lv" sz="1600" b="1" dirty="0"/>
              <a:t>Linsēklu eļļa </a:t>
            </a:r>
            <a:r>
              <a:rPr lang="lv" sz="1400" dirty="0"/>
              <a:t>– labs Omega 3 taukskābju avots no augu valsts.</a:t>
            </a:r>
          </a:p>
          <a:p>
            <a:r>
              <a:rPr lang="lv" sz="1600" b="1" dirty="0">
                <a:solidFill>
                  <a:schemeClr val="accent2">
                    <a:lumMod val="75000"/>
                  </a:schemeClr>
                </a:solidFill>
                <a:latin typeface="Agency FB" panose="020B0503020202020204" pitchFamily="34" charset="0"/>
              </a:rPr>
              <a:t>√ </a:t>
            </a:r>
            <a:r>
              <a:rPr lang="lv" sz="1600" b="1" dirty="0"/>
              <a:t>Kokosriekstu, (olīveļļa) </a:t>
            </a:r>
            <a:r>
              <a:rPr lang="lv" sz="1600" dirty="0"/>
              <a:t>– </a:t>
            </a:r>
            <a:r>
              <a:rPr lang="lv" sz="1500" dirty="0"/>
              <a:t>antibakteriāla, antivirāla, pretsēnīšu iedarbība. Normalizē glikozes līmeni asinīs (diabēta gad.) Artrīts, audzēji</a:t>
            </a:r>
            <a:r>
              <a:rPr lang="lv" sz="1400" dirty="0"/>
              <a:t>.</a:t>
            </a:r>
          </a:p>
          <a:p>
            <a:r>
              <a:rPr lang="lv" sz="1600" b="1" dirty="0">
                <a:solidFill>
                  <a:schemeClr val="accent2">
                    <a:lumMod val="75000"/>
                  </a:schemeClr>
                </a:solidFill>
                <a:latin typeface="Agency FB" panose="020B0503020202020204" pitchFamily="34" charset="0"/>
              </a:rPr>
              <a:t>√ </a:t>
            </a:r>
            <a:r>
              <a:rPr lang="lv" sz="1600" b="1" dirty="0"/>
              <a:t>Zivju eļļa  </a:t>
            </a:r>
            <a:r>
              <a:rPr lang="lv" sz="1600" dirty="0"/>
              <a:t>–  </a:t>
            </a:r>
            <a:r>
              <a:rPr lang="lv" sz="1500" dirty="0"/>
              <a:t>Omega-3 un Omega-6 taukskābes</a:t>
            </a:r>
          </a:p>
          <a:p>
            <a:r>
              <a:rPr lang="lv" sz="1600" b="1" dirty="0">
                <a:solidFill>
                  <a:schemeClr val="accent2">
                    <a:lumMod val="75000"/>
                  </a:schemeClr>
                </a:solidFill>
                <a:latin typeface="Agency FB" panose="020B0503020202020204" pitchFamily="34" charset="0"/>
              </a:rPr>
              <a:t>√ </a:t>
            </a:r>
            <a:r>
              <a:rPr lang="lv" sz="1600" b="1" dirty="0"/>
              <a:t>Olas</a:t>
            </a:r>
            <a:r>
              <a:rPr lang="lv" sz="1600" dirty="0"/>
              <a:t> – </a:t>
            </a:r>
            <a:r>
              <a:rPr lang="lv" sz="1500" dirty="0"/>
              <a:t>2-3x nedēļā vārītas (augstvērtīgs proteīns). Drīkst arī jēlas, bet mazāk, jo kavē B vitamīna uzsūkšanos</a:t>
            </a:r>
          </a:p>
          <a:p>
            <a:r>
              <a:rPr lang="lv" sz="1600" b="1" dirty="0">
                <a:solidFill>
                  <a:schemeClr val="accent2">
                    <a:lumMod val="75000"/>
                  </a:schemeClr>
                </a:solidFill>
                <a:latin typeface="Agency FB" panose="020B0503020202020204" pitchFamily="34" charset="0"/>
              </a:rPr>
              <a:t>√ </a:t>
            </a:r>
            <a:r>
              <a:rPr lang="lv" sz="1600" b="1" dirty="0"/>
              <a:t>Šķiedrvielas </a:t>
            </a:r>
            <a:r>
              <a:rPr lang="lv" sz="1600" dirty="0"/>
              <a:t>– </a:t>
            </a:r>
            <a:r>
              <a:rPr lang="lv" sz="1500" dirty="0"/>
              <a:t>kviešu klijas, ceļteku sēnalas, arī graudaugi (griķi, prosa, rīsi) un svaigi, rupji sarīvēti dārzeņi, lai izvadītu spalvas, citas rupjas, šķiedrainas daļiņas, ēdot pēc Prey modeļa vai Franken medījumu.</a:t>
            </a:r>
            <a:endParaRPr lang="lv-LV" sz="1500" dirty="0"/>
          </a:p>
        </p:txBody>
      </p:sp>
      <p:pic>
        <p:nvPicPr>
          <p:cNvPr id="15362" name="Picture 2" descr="SaistÄ«ts attÄls"/>
          <p:cNvPicPr>
            <a:picLocks noChangeAspect="1" noChangeArrowheads="1"/>
          </p:cNvPicPr>
          <p:nvPr/>
        </p:nvPicPr>
        <p:blipFill rotWithShape="1">
          <a:blip r:embed="rId2">
            <a:extLst>
              <a:ext uri="{28A0092B-C50C-407E-A947-70E740481C1C}">
                <a14:useLocalDpi xmlns:a14="http://schemas.microsoft.com/office/drawing/2010/main" val="0"/>
              </a:ext>
            </a:extLst>
          </a:blip>
          <a:srcRect l="7440" t="20752" r="3107" b="25710"/>
          <a:stretch/>
        </p:blipFill>
        <p:spPr bwMode="auto">
          <a:xfrm>
            <a:off x="6772275" y="141191"/>
            <a:ext cx="4369117" cy="1559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4199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A62888D3-4F61-487D-BA54-117BD29AA5D4}"/>
              </a:ext>
            </a:extLst>
          </p:cNvPr>
          <p:cNvSpPr>
            <a:spLocks noGrp="1"/>
          </p:cNvSpPr>
          <p:nvPr>
            <p:ph type="title"/>
          </p:nvPr>
        </p:nvSpPr>
        <p:spPr/>
        <p:txBody>
          <a:bodyPr/>
          <a:lstStyle/>
          <a:p>
            <a:r>
              <a:rPr lang="lv" dirty="0"/>
              <a:t>Omega 6 avoti</a:t>
            </a:r>
            <a:endParaRPr lang="lv-LV" dirty="0"/>
          </a:p>
        </p:txBody>
      </p:sp>
      <p:sp>
        <p:nvSpPr>
          <p:cNvPr id="3" name="Satura vietturis 2">
            <a:extLst>
              <a:ext uri="{FF2B5EF4-FFF2-40B4-BE49-F238E27FC236}">
                <a16:creationId xmlns:a16="http://schemas.microsoft.com/office/drawing/2014/main" xmlns="" id="{CB3B3791-7679-446F-A17B-11DF9C2B3057}"/>
              </a:ext>
            </a:extLst>
          </p:cNvPr>
          <p:cNvSpPr>
            <a:spLocks noGrp="1"/>
          </p:cNvSpPr>
          <p:nvPr>
            <p:ph idx="1"/>
          </p:nvPr>
        </p:nvSpPr>
        <p:spPr/>
        <p:txBody>
          <a:bodyPr/>
          <a:lstStyle/>
          <a:p>
            <a:r>
              <a:rPr lang="lv" dirty="0"/>
              <a:t/>
            </a:r>
            <a:br>
              <a:rPr lang="lv" dirty="0"/>
            </a:br>
            <a:r>
              <a:rPr lang="lv" b="1" dirty="0" smtClean="0">
                <a:solidFill>
                  <a:schemeClr val="accent2">
                    <a:lumMod val="75000"/>
                  </a:schemeClr>
                </a:solidFill>
                <a:latin typeface="Agency FB" panose="020B0503020202020204" pitchFamily="34" charset="0"/>
              </a:rPr>
              <a:t>√ </a:t>
            </a:r>
            <a:r>
              <a:rPr lang="lv" dirty="0"/>
              <a:t>Kaņepju eļļa, ķirbju sēklu </a:t>
            </a:r>
            <a:r>
              <a:rPr lang="lv" dirty="0" smtClean="0"/>
              <a:t>eļļa, saulespuķu</a:t>
            </a:r>
            <a:endParaRPr lang="lv" dirty="0"/>
          </a:p>
          <a:p>
            <a:r>
              <a:rPr lang="lv" b="1" dirty="0">
                <a:solidFill>
                  <a:schemeClr val="accent2">
                    <a:lumMod val="75000"/>
                  </a:schemeClr>
                </a:solidFill>
                <a:latin typeface="Agency FB" panose="020B0503020202020204" pitchFamily="34" charset="0"/>
              </a:rPr>
              <a:t>√ </a:t>
            </a:r>
            <a:r>
              <a:rPr lang="lv" dirty="0"/>
              <a:t>Putnu tauki, aitas tauki.</a:t>
            </a:r>
          </a:p>
          <a:p>
            <a:endParaRPr lang="lv" dirty="0"/>
          </a:p>
          <a:p>
            <a:r>
              <a:rPr lang="lv" sz="2400" b="1" dirty="0">
                <a:solidFill>
                  <a:srgbClr val="FF0000"/>
                </a:solidFill>
                <a:latin typeface="Agency FB" panose="020B0503020202020204" pitchFamily="34" charset="0"/>
              </a:rPr>
              <a:t>!</a:t>
            </a:r>
            <a:r>
              <a:rPr lang="lv" b="1" dirty="0">
                <a:solidFill>
                  <a:schemeClr val="accent2">
                    <a:lumMod val="75000"/>
                  </a:schemeClr>
                </a:solidFill>
                <a:latin typeface="Agency FB" panose="020B0503020202020204" pitchFamily="34" charset="0"/>
              </a:rPr>
              <a:t> </a:t>
            </a:r>
            <a:r>
              <a:rPr lang="lv" dirty="0"/>
              <a:t>Ieteicamākās Omega 3, Omega 6 proporcijas no 1:1 – 1:4</a:t>
            </a:r>
            <a:endParaRPr lang="lv-LV" dirty="0"/>
          </a:p>
        </p:txBody>
      </p:sp>
      <p:pic>
        <p:nvPicPr>
          <p:cNvPr id="16386" name="Picture 2" descr="AttÄlu rezultÄti vaicÄjumam âseeds oils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912" y="1845734"/>
            <a:ext cx="3852768" cy="433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1971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C2FC3B0C-6E57-4648-AEA5-9B0B18FAF41B}"/>
              </a:ext>
            </a:extLst>
          </p:cNvPr>
          <p:cNvSpPr>
            <a:spLocks noGrp="1"/>
          </p:cNvSpPr>
          <p:nvPr>
            <p:ph type="title"/>
          </p:nvPr>
        </p:nvSpPr>
        <p:spPr/>
        <p:txBody>
          <a:bodyPr/>
          <a:lstStyle/>
          <a:p>
            <a:r>
              <a:rPr lang="lv" dirty="0"/>
              <a:t>Ogļhidrāti</a:t>
            </a:r>
            <a:endParaRPr lang="lv-LV" dirty="0"/>
          </a:p>
        </p:txBody>
      </p:sp>
      <p:sp>
        <p:nvSpPr>
          <p:cNvPr id="3" name="Satura vietturis 2">
            <a:extLst>
              <a:ext uri="{FF2B5EF4-FFF2-40B4-BE49-F238E27FC236}">
                <a16:creationId xmlns:a16="http://schemas.microsoft.com/office/drawing/2014/main" xmlns="" id="{62247771-01BF-4301-8C2A-3037CEC2BFA3}"/>
              </a:ext>
            </a:extLst>
          </p:cNvPr>
          <p:cNvSpPr>
            <a:spLocks noGrp="1"/>
          </p:cNvSpPr>
          <p:nvPr>
            <p:ph idx="1"/>
          </p:nvPr>
        </p:nvSpPr>
        <p:spPr>
          <a:xfrm>
            <a:off x="1097280" y="1845734"/>
            <a:ext cx="5703570" cy="4023360"/>
          </a:xfrm>
        </p:spPr>
        <p:txBody>
          <a:bodyPr/>
          <a:lstStyle/>
          <a:p>
            <a:r>
              <a:rPr lang="lv" sz="2400" b="1" dirty="0">
                <a:solidFill>
                  <a:schemeClr val="accent2">
                    <a:lumMod val="75000"/>
                  </a:schemeClr>
                </a:solidFill>
                <a:latin typeface="Agency FB" panose="020B0503020202020204" pitchFamily="34" charset="0"/>
              </a:rPr>
              <a:t>√ </a:t>
            </a:r>
            <a:r>
              <a:rPr lang="lv" sz="2400" b="1" dirty="0"/>
              <a:t>Kaitīgie ogļhidrāti </a:t>
            </a:r>
            <a:r>
              <a:rPr lang="lv" b="1" dirty="0"/>
              <a:t>– </a:t>
            </a:r>
            <a:r>
              <a:rPr lang="lv" dirty="0"/>
              <a:t>ar augstu glikēmisko indeksu – kukurūza, kvieši, kviešu milti, pilngraudu kvieši utt, cukuri, baltie rīsi, mieži, rudzi.</a:t>
            </a:r>
          </a:p>
          <a:p>
            <a:r>
              <a:rPr lang="lv" sz="2400" b="1" dirty="0">
                <a:solidFill>
                  <a:srgbClr val="FF0000"/>
                </a:solidFill>
              </a:rPr>
              <a:t>! </a:t>
            </a:r>
            <a:r>
              <a:rPr lang="lv" dirty="0"/>
              <a:t>Soja</a:t>
            </a:r>
            <a:r>
              <a:rPr lang="lv" b="1" dirty="0"/>
              <a:t> – </a:t>
            </a:r>
            <a:r>
              <a:rPr lang="lv" dirty="0"/>
              <a:t>glikēmiskais indekss vidējs, bet nav iekļaujama ēdienkartē – daudz alerģisku reakciju.</a:t>
            </a:r>
          </a:p>
          <a:p>
            <a:endParaRPr lang="lv" b="1" dirty="0"/>
          </a:p>
          <a:p>
            <a:r>
              <a:rPr lang="lv" sz="2400" b="1" dirty="0">
                <a:solidFill>
                  <a:schemeClr val="accent2">
                    <a:lumMod val="75000"/>
                  </a:schemeClr>
                </a:solidFill>
                <a:latin typeface="Agency FB" panose="020B0503020202020204" pitchFamily="34" charset="0"/>
              </a:rPr>
              <a:t>√ </a:t>
            </a:r>
            <a:r>
              <a:rPr lang="lv" sz="2400" b="1" dirty="0"/>
              <a:t>Funkcionālie ogļhidrāti </a:t>
            </a:r>
            <a:r>
              <a:rPr lang="lv" b="1" dirty="0"/>
              <a:t>– </a:t>
            </a:r>
            <a:r>
              <a:rPr lang="lv" dirty="0"/>
              <a:t>satur vērtīgus vitamīnus, minerālvielas, augu fitonutrientus (aktīvās vielas) – veicina veselību šūnu līmenī.</a:t>
            </a:r>
          </a:p>
          <a:p>
            <a:r>
              <a:rPr lang="lv" dirty="0"/>
              <a:t>Satur vienkāršos cukurus, šķiedrvielas, antioksidantus.</a:t>
            </a:r>
            <a:endParaRPr lang="lv-LV" dirty="0"/>
          </a:p>
        </p:txBody>
      </p:sp>
      <p:pic>
        <p:nvPicPr>
          <p:cNvPr id="18434" name="Picture 2" descr="AttÄlu rezultÄti vaicÄjumam âcarbohydrates for dogs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0850" y="2043112"/>
            <a:ext cx="4893152" cy="3262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5314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F6AD7F7B-4D12-4EDD-9FC4-9F58C5D3A918}"/>
              </a:ext>
            </a:extLst>
          </p:cNvPr>
          <p:cNvSpPr>
            <a:spLocks noGrp="1"/>
          </p:cNvSpPr>
          <p:nvPr>
            <p:ph type="title"/>
          </p:nvPr>
        </p:nvSpPr>
        <p:spPr/>
        <p:txBody>
          <a:bodyPr/>
          <a:lstStyle/>
          <a:p>
            <a:r>
              <a:rPr lang="lv" b="1" dirty="0"/>
              <a:t>Funkcionālie ogļhidrāti </a:t>
            </a:r>
            <a:endParaRPr lang="lv-LV" b="1" dirty="0"/>
          </a:p>
        </p:txBody>
      </p:sp>
      <p:sp>
        <p:nvSpPr>
          <p:cNvPr id="3" name="Satura vietturis 2">
            <a:extLst>
              <a:ext uri="{FF2B5EF4-FFF2-40B4-BE49-F238E27FC236}">
                <a16:creationId xmlns:a16="http://schemas.microsoft.com/office/drawing/2014/main" xmlns="" id="{C9A0AD0A-241B-4BFD-B0A0-655032B7395D}"/>
              </a:ext>
            </a:extLst>
          </p:cNvPr>
          <p:cNvSpPr>
            <a:spLocks noGrp="1"/>
          </p:cNvSpPr>
          <p:nvPr>
            <p:ph idx="1"/>
          </p:nvPr>
        </p:nvSpPr>
        <p:spPr>
          <a:xfrm>
            <a:off x="317351" y="1939864"/>
            <a:ext cx="4765638" cy="4023360"/>
          </a:xfrm>
        </p:spPr>
        <p:txBody>
          <a:bodyPr>
            <a:normAutofit/>
          </a:bodyPr>
          <a:lstStyle/>
          <a:p>
            <a:r>
              <a:rPr lang="lv" b="1" dirty="0">
                <a:solidFill>
                  <a:schemeClr val="accent2">
                    <a:lumMod val="75000"/>
                  </a:schemeClr>
                </a:solidFill>
                <a:latin typeface="Agency FB" panose="020B0503020202020204" pitchFamily="34" charset="0"/>
              </a:rPr>
              <a:t>√ </a:t>
            </a:r>
            <a:r>
              <a:rPr lang="lv" dirty="0"/>
              <a:t>Krustziežu dzimtas dārzeņi – puķukāposti, brokoļi, Briseles kāposti, dīgsti, kabači, Āzijas kāposti </a:t>
            </a:r>
          </a:p>
          <a:p>
            <a:r>
              <a:rPr lang="lv" b="1" dirty="0">
                <a:solidFill>
                  <a:schemeClr val="accent2">
                    <a:lumMod val="75000"/>
                  </a:schemeClr>
                </a:solidFill>
                <a:latin typeface="Agency FB" panose="020B0503020202020204" pitchFamily="34" charset="0"/>
              </a:rPr>
              <a:t>√ </a:t>
            </a:r>
            <a:r>
              <a:rPr lang="lv" dirty="0"/>
              <a:t>Ķirbji</a:t>
            </a:r>
          </a:p>
          <a:p>
            <a:r>
              <a:rPr lang="lv" b="1" dirty="0">
                <a:solidFill>
                  <a:schemeClr val="accent2">
                    <a:lumMod val="75000"/>
                  </a:schemeClr>
                </a:solidFill>
                <a:latin typeface="Agency FB" panose="020B0503020202020204" pitchFamily="34" charset="0"/>
              </a:rPr>
              <a:t>√ </a:t>
            </a:r>
            <a:r>
              <a:rPr lang="lv" dirty="0"/>
              <a:t>Svaigi augļi – āboli, bumbieri, banāni, ogas, arbūzi.</a:t>
            </a:r>
          </a:p>
          <a:p>
            <a:r>
              <a:rPr lang="lv" b="1" dirty="0">
                <a:solidFill>
                  <a:schemeClr val="accent2">
                    <a:lumMod val="75000"/>
                  </a:schemeClr>
                </a:solidFill>
                <a:latin typeface="Agency FB" panose="020B0503020202020204" pitchFamily="34" charset="0"/>
              </a:rPr>
              <a:t>√ </a:t>
            </a:r>
            <a:r>
              <a:rPr lang="lv" dirty="0"/>
              <a:t>Zaļie lapu dārzeņi – keils, spināti, kāposta lapas, pētersīļi, salātlapas.</a:t>
            </a:r>
          </a:p>
          <a:p>
            <a:r>
              <a:rPr lang="lv" b="1" dirty="0">
                <a:solidFill>
                  <a:schemeClr val="accent2">
                    <a:lumMod val="75000"/>
                  </a:schemeClr>
                </a:solidFill>
                <a:latin typeface="Agency FB" panose="020B0503020202020204" pitchFamily="34" charset="0"/>
              </a:rPr>
              <a:t>√ </a:t>
            </a:r>
            <a:r>
              <a:rPr lang="lv" dirty="0"/>
              <a:t>Bezglutēna graudaugi – kvinoja, prosa, sorgo, bezgluteīna ražotas auzu pārslas.</a:t>
            </a:r>
          </a:p>
          <a:p>
            <a:r>
              <a:rPr lang="lv" b="1" dirty="0">
                <a:solidFill>
                  <a:schemeClr val="accent2">
                    <a:lumMod val="75000"/>
                  </a:schemeClr>
                </a:solidFill>
                <a:latin typeface="Agency FB" panose="020B0503020202020204" pitchFamily="34" charset="0"/>
              </a:rPr>
              <a:t>√ </a:t>
            </a:r>
            <a:r>
              <a:rPr lang="lv" dirty="0"/>
              <a:t>Pākšaugi – dažādi</a:t>
            </a:r>
            <a:endParaRPr lang="lv-LV" dirty="0"/>
          </a:p>
        </p:txBody>
      </p:sp>
      <p:pic>
        <p:nvPicPr>
          <p:cNvPr id="19458" name="Picture 2" descr="https://scontent.frix5-1.fna.fbcdn.net/v/t1.15752-9/47357557_510624086124551_5622991967269945344_n.jpg?_nc_cat=101&amp;_nc_ht=scontent.frix5-1.fna&amp;oh=eea2d33deded3257b1903f57ae635997&amp;oe=5CA61F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5105" y="1939864"/>
            <a:ext cx="3113596" cy="4294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2851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C37476B2-3483-44CE-BDF4-0D07F0A3FCB3}"/>
              </a:ext>
            </a:extLst>
          </p:cNvPr>
          <p:cNvSpPr>
            <a:spLocks noGrp="1"/>
          </p:cNvSpPr>
          <p:nvPr>
            <p:ph type="title"/>
          </p:nvPr>
        </p:nvSpPr>
        <p:spPr/>
        <p:txBody>
          <a:bodyPr/>
          <a:lstStyle/>
          <a:p>
            <a:r>
              <a:rPr lang="lv" dirty="0" smtClean="0"/>
              <a:t>BARF</a:t>
            </a:r>
            <a:endParaRPr lang="lv-LV" dirty="0"/>
          </a:p>
        </p:txBody>
      </p:sp>
      <p:sp>
        <p:nvSpPr>
          <p:cNvPr id="3" name="Satura vietturis 2">
            <a:extLst>
              <a:ext uri="{FF2B5EF4-FFF2-40B4-BE49-F238E27FC236}">
                <a16:creationId xmlns:a16="http://schemas.microsoft.com/office/drawing/2014/main" xmlns="" id="{091ED868-BBA8-4D2E-BED4-98F7F56BC904}"/>
              </a:ext>
            </a:extLst>
          </p:cNvPr>
          <p:cNvSpPr>
            <a:spLocks noGrp="1"/>
          </p:cNvSpPr>
          <p:nvPr>
            <p:ph idx="1"/>
          </p:nvPr>
        </p:nvSpPr>
        <p:spPr>
          <a:xfrm rot="10800000" flipV="1">
            <a:off x="6787184" y="1971674"/>
            <a:ext cx="5404816" cy="3914776"/>
          </a:xfrm>
        </p:spPr>
        <p:txBody>
          <a:bodyPr>
            <a:noAutofit/>
          </a:bodyPr>
          <a:lstStyle/>
          <a:p>
            <a:pPr marL="0" indent="0">
              <a:buNone/>
            </a:pPr>
            <a:r>
              <a:rPr lang="lv" sz="2400" dirty="0" smtClean="0"/>
              <a:t>Diētas popularizētājs Dr</a:t>
            </a:r>
            <a:r>
              <a:rPr lang="lv" sz="2400" dirty="0"/>
              <a:t>. Ian </a:t>
            </a:r>
            <a:r>
              <a:rPr lang="lv" sz="2400" dirty="0" smtClean="0"/>
              <a:t>Billinghurst (</a:t>
            </a:r>
            <a:r>
              <a:rPr lang="en-US" sz="2400" dirty="0" err="1" smtClean="0"/>
              <a:t>Austrālija</a:t>
            </a:r>
            <a:r>
              <a:rPr lang="lv" sz="2400" dirty="0" smtClean="0"/>
              <a:t>):</a:t>
            </a:r>
            <a:r>
              <a:rPr lang="lv" sz="2400" dirty="0" smtClean="0"/>
              <a:t/>
            </a:r>
            <a:br>
              <a:rPr lang="lv" sz="2400" dirty="0" smtClean="0"/>
            </a:br>
            <a:r>
              <a:rPr lang="lv" sz="2400" dirty="0" smtClean="0"/>
              <a:t>- uztura speciālists</a:t>
            </a:r>
            <a:br>
              <a:rPr lang="lv" sz="2400" dirty="0" smtClean="0"/>
            </a:br>
            <a:r>
              <a:rPr lang="lv" sz="2400" dirty="0" smtClean="0"/>
              <a:t>- lauksaimniecības zinātnieks</a:t>
            </a:r>
            <a:br>
              <a:rPr lang="lv" sz="2400" dirty="0" smtClean="0"/>
            </a:br>
            <a:r>
              <a:rPr lang="lv" sz="2400" dirty="0" smtClean="0"/>
              <a:t>- veterinārsts</a:t>
            </a:r>
            <a:br>
              <a:rPr lang="lv" sz="2400" dirty="0" smtClean="0"/>
            </a:br>
            <a:r>
              <a:rPr lang="lv" sz="2400" dirty="0" smtClean="0"/>
              <a:t>- autors</a:t>
            </a:r>
            <a:br>
              <a:rPr lang="lv" sz="2400" dirty="0" smtClean="0"/>
            </a:br>
            <a:r>
              <a:rPr lang="lv" sz="2400" dirty="0" smtClean="0"/>
              <a:t>- </a:t>
            </a:r>
            <a:r>
              <a:rPr lang="lv" sz="2400" dirty="0" smtClean="0"/>
              <a:t>lektors</a:t>
            </a:r>
            <a:br>
              <a:rPr lang="lv" sz="2400" dirty="0" smtClean="0"/>
            </a:br>
            <a:r>
              <a:rPr lang="lv" sz="2400" dirty="0" smtClean="0"/>
              <a:t>- neapstrādātas lolojumdzīvnieku barības ražotājs</a:t>
            </a:r>
          </a:p>
          <a:p>
            <a:pPr marL="0" indent="0">
              <a:buNone/>
            </a:pPr>
            <a:r>
              <a:rPr lang="lv" sz="2400" dirty="0" smtClean="0"/>
              <a:t/>
            </a:r>
            <a:br>
              <a:rPr lang="lv" sz="2400" dirty="0" smtClean="0"/>
            </a:br>
            <a:r>
              <a:rPr lang="lv" sz="2400" dirty="0" smtClean="0"/>
              <a:t/>
            </a:r>
            <a:br>
              <a:rPr lang="lv" sz="2400" dirty="0" smtClean="0"/>
            </a:br>
            <a:r>
              <a:rPr lang="lv" sz="2400" dirty="0" smtClean="0"/>
              <a:t/>
            </a:r>
            <a:br>
              <a:rPr lang="lv" sz="2400" dirty="0" smtClean="0"/>
            </a:br>
            <a:endParaRPr lang="lv-LV" sz="2400" dirty="0"/>
          </a:p>
        </p:txBody>
      </p:sp>
      <p:pic>
        <p:nvPicPr>
          <p:cNvPr id="2050" name="Picture 2" descr="https://rpfcdn.azureedge.net/kentico-media/mysite/media/barf/content/drb.jpg?ex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 y="1971674"/>
            <a:ext cx="5430902" cy="391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562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260A7770-15B8-45E1-A0A8-2887BACDD3F7}"/>
              </a:ext>
            </a:extLst>
          </p:cNvPr>
          <p:cNvSpPr>
            <a:spLocks noGrp="1"/>
          </p:cNvSpPr>
          <p:nvPr>
            <p:ph type="title"/>
          </p:nvPr>
        </p:nvSpPr>
        <p:spPr/>
        <p:txBody>
          <a:bodyPr/>
          <a:lstStyle/>
          <a:p>
            <a:r>
              <a:rPr lang="lv" dirty="0"/>
              <a:t>Barības sabalansētība</a:t>
            </a:r>
            <a:endParaRPr lang="lv-LV" dirty="0"/>
          </a:p>
        </p:txBody>
      </p:sp>
      <p:sp>
        <p:nvSpPr>
          <p:cNvPr id="3" name="Satura vietturis 2">
            <a:extLst>
              <a:ext uri="{FF2B5EF4-FFF2-40B4-BE49-F238E27FC236}">
                <a16:creationId xmlns:a16="http://schemas.microsoft.com/office/drawing/2014/main" xmlns="" id="{9501F29E-B12F-4676-921E-BC95321D1653}"/>
              </a:ext>
            </a:extLst>
          </p:cNvPr>
          <p:cNvSpPr>
            <a:spLocks noGrp="1"/>
          </p:cNvSpPr>
          <p:nvPr>
            <p:ph idx="1"/>
          </p:nvPr>
        </p:nvSpPr>
        <p:spPr>
          <a:xfrm>
            <a:off x="1097280" y="1845734"/>
            <a:ext cx="5432108" cy="4023360"/>
          </a:xfrm>
        </p:spPr>
        <p:txBody>
          <a:bodyPr>
            <a:normAutofit fontScale="92500" lnSpcReduction="20000"/>
          </a:bodyPr>
          <a:lstStyle/>
          <a:p>
            <a:pPr algn="just"/>
            <a:endParaRPr lang="lv" sz="2400" dirty="0"/>
          </a:p>
          <a:p>
            <a:pPr algn="just"/>
            <a:r>
              <a:rPr lang="lv" sz="2400" dirty="0"/>
              <a:t>Tā var variēt atkarībā no diētas sastāva. Daži svaigbarošanas ieteicēji dod priekšroku dažādībai, lai nodrošinātu labāk sabalansētu diētu nekā no viena barības avota. Ir iespējams apmierināt visu barības vielu vajadzību, dodot svaigbarību, bet ir svarīgi zināt, kādas barības vielas ir iekļautas diētā un kā tās nodrošinās suņa barības vielu vajadzību.</a:t>
            </a:r>
          </a:p>
          <a:p>
            <a:pPr algn="just"/>
            <a:endParaRPr lang="lv" sz="2400" dirty="0"/>
          </a:p>
          <a:p>
            <a:pPr algn="just"/>
            <a:r>
              <a:rPr lang="lv" sz="2400" dirty="0"/>
              <a:t>Zemāk tabulā minētas iespējamās barības sastāvdaļas, kas var palīdzēt izveidot balansētu diētu un nodrošināt, ka suņa barības vielu vajadzība tiek apmierināta.</a:t>
            </a:r>
            <a:endParaRPr lang="lv-LV" sz="2400" dirty="0"/>
          </a:p>
        </p:txBody>
      </p:sp>
      <p:pic>
        <p:nvPicPr>
          <p:cNvPr id="13314" name="Picture 2" descr="AttÄlu rezultÄti vaicÄjumam âbalance dog raw foodâ"/>
          <p:cNvPicPr>
            <a:picLocks noChangeAspect="1" noChangeArrowheads="1"/>
          </p:cNvPicPr>
          <p:nvPr/>
        </p:nvPicPr>
        <p:blipFill rotWithShape="1">
          <a:blip r:embed="rId2">
            <a:extLst>
              <a:ext uri="{28A0092B-C50C-407E-A947-70E740481C1C}">
                <a14:useLocalDpi xmlns:a14="http://schemas.microsoft.com/office/drawing/2010/main" val="0"/>
              </a:ext>
            </a:extLst>
          </a:blip>
          <a:srcRect l="-375" t="11600" r="375" b="11046"/>
          <a:stretch/>
        </p:blipFill>
        <p:spPr bwMode="auto">
          <a:xfrm>
            <a:off x="6956425" y="1845734"/>
            <a:ext cx="3810000" cy="4420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6526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6F5A6DC0-60AD-434E-A059-715C8A4992DC}"/>
              </a:ext>
            </a:extLst>
          </p:cNvPr>
          <p:cNvSpPr>
            <a:spLocks noGrp="1"/>
          </p:cNvSpPr>
          <p:nvPr>
            <p:ph type="title"/>
          </p:nvPr>
        </p:nvSpPr>
        <p:spPr/>
        <p:txBody>
          <a:bodyPr/>
          <a:lstStyle/>
          <a:p>
            <a:r>
              <a:rPr lang="lv" b="1" dirty="0"/>
              <a:t>CIK DAUDZ DOT? </a:t>
            </a:r>
            <a:br>
              <a:rPr lang="lv" b="1" dirty="0"/>
            </a:br>
            <a:r>
              <a:rPr lang="lv" sz="2800" b="1" dirty="0">
                <a:solidFill>
                  <a:schemeClr val="accent2">
                    <a:lumMod val="75000"/>
                  </a:schemeClr>
                </a:solidFill>
              </a:rPr>
              <a:t>% no ķermeņa svara</a:t>
            </a:r>
            <a:endParaRPr lang="lv-LV" sz="3200" b="1" dirty="0">
              <a:solidFill>
                <a:schemeClr val="accent2">
                  <a:lumMod val="75000"/>
                </a:schemeClr>
              </a:solidFill>
            </a:endParaRPr>
          </a:p>
        </p:txBody>
      </p:sp>
      <p:sp>
        <p:nvSpPr>
          <p:cNvPr id="3" name="Satura vietturis 2">
            <a:extLst>
              <a:ext uri="{FF2B5EF4-FFF2-40B4-BE49-F238E27FC236}">
                <a16:creationId xmlns:a16="http://schemas.microsoft.com/office/drawing/2014/main" xmlns="" id="{83EA61AB-DB92-4B52-ADF5-7A0ECCCE9AAC}"/>
              </a:ext>
            </a:extLst>
          </p:cNvPr>
          <p:cNvSpPr>
            <a:spLocks noGrp="1"/>
          </p:cNvSpPr>
          <p:nvPr>
            <p:ph idx="1"/>
          </p:nvPr>
        </p:nvSpPr>
        <p:spPr>
          <a:xfrm>
            <a:off x="1211580" y="2014537"/>
            <a:ext cx="5189220" cy="3900488"/>
          </a:xfrm>
        </p:spPr>
        <p:txBody>
          <a:bodyPr>
            <a:normAutofit/>
          </a:bodyPr>
          <a:lstStyle/>
          <a:p>
            <a:r>
              <a:rPr lang="lv" b="1" dirty="0">
                <a:solidFill>
                  <a:schemeClr val="accent2">
                    <a:lumMod val="75000"/>
                  </a:schemeClr>
                </a:solidFill>
                <a:latin typeface="Agency FB" panose="020B0503020202020204" pitchFamily="34" charset="0"/>
              </a:rPr>
              <a:t>√ </a:t>
            </a:r>
            <a:r>
              <a:rPr lang="lv" dirty="0"/>
              <a:t>Veseli suņi </a:t>
            </a:r>
            <a:r>
              <a:rPr lang="lv" sz="1800" dirty="0"/>
              <a:t>(bez lielas fiziskās aktivitātes) </a:t>
            </a:r>
            <a:r>
              <a:rPr lang="lv" sz="2400" b="1" dirty="0"/>
              <a:t>2-3%</a:t>
            </a:r>
            <a:endParaRPr lang="lv" b="1" dirty="0"/>
          </a:p>
          <a:p>
            <a:r>
              <a:rPr lang="lv" b="1" dirty="0">
                <a:solidFill>
                  <a:schemeClr val="accent2">
                    <a:lumMod val="75000"/>
                  </a:schemeClr>
                </a:solidFill>
                <a:latin typeface="Agency FB" panose="020B0503020202020204" pitchFamily="34" charset="0"/>
              </a:rPr>
              <a:t>√ </a:t>
            </a:r>
            <a:r>
              <a:rPr lang="lv" dirty="0"/>
              <a:t>Aktīvi suņi</a:t>
            </a:r>
            <a:r>
              <a:rPr lang="lv" sz="1800" dirty="0"/>
              <a:t> (ikdienas fiziskā aktivitāte) </a:t>
            </a:r>
            <a:r>
              <a:rPr lang="lv" sz="2400" b="1" dirty="0" smtClean="0"/>
              <a:t>3-4%</a:t>
            </a:r>
          </a:p>
          <a:p>
            <a:r>
              <a:rPr lang="lv" b="1" dirty="0" smtClean="0">
                <a:solidFill>
                  <a:schemeClr val="accent2">
                    <a:lumMod val="75000"/>
                  </a:schemeClr>
                </a:solidFill>
                <a:latin typeface="Agency FB" panose="020B0503020202020204" pitchFamily="34" charset="0"/>
              </a:rPr>
              <a:t>√ </a:t>
            </a:r>
            <a:r>
              <a:rPr lang="lv" dirty="0" smtClean="0"/>
              <a:t>Ļoti aktīvi suņi / sportisti  </a:t>
            </a:r>
            <a:r>
              <a:rPr lang="lv" sz="2400" b="1" dirty="0" smtClean="0"/>
              <a:t>4-5%</a:t>
            </a:r>
          </a:p>
          <a:p>
            <a:endParaRPr lang="lv" sz="2400" b="1" dirty="0"/>
          </a:p>
          <a:p>
            <a:r>
              <a:rPr lang="lv" sz="2400" b="1" dirty="0" smtClean="0"/>
              <a:t>! Ja sunim vēlas nomest svaru, tad nesamazināt taukus, bet samazināt porcijas (% no ķermeņa svara)</a:t>
            </a:r>
            <a:endParaRPr lang="lv" sz="2400" b="1" dirty="0"/>
          </a:p>
          <a:p>
            <a:pPr marL="0" indent="0">
              <a:buNone/>
            </a:pPr>
            <a:endParaRPr lang="lv" dirty="0"/>
          </a:p>
        </p:txBody>
      </p:sp>
      <p:pic>
        <p:nvPicPr>
          <p:cNvPr id="11266" name="Picture 2" descr="SaistÄ«ts attÄ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3688" y="2014537"/>
            <a:ext cx="4784123" cy="3588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690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6F5A6DC0-60AD-434E-A059-715C8A4992DC}"/>
              </a:ext>
            </a:extLst>
          </p:cNvPr>
          <p:cNvSpPr>
            <a:spLocks noGrp="1"/>
          </p:cNvSpPr>
          <p:nvPr>
            <p:ph type="title"/>
          </p:nvPr>
        </p:nvSpPr>
        <p:spPr/>
        <p:txBody>
          <a:bodyPr/>
          <a:lstStyle/>
          <a:p>
            <a:r>
              <a:rPr lang="lv" b="1" dirty="0" smtClean="0"/>
              <a:t>KAITĪGIE PRODUKTI</a:t>
            </a:r>
            <a:r>
              <a:rPr lang="lv" b="1" dirty="0"/>
              <a:t/>
            </a:r>
            <a:br>
              <a:rPr lang="lv" b="1" dirty="0"/>
            </a:br>
            <a:endParaRPr lang="lv-LV" sz="3200" b="1" dirty="0">
              <a:solidFill>
                <a:schemeClr val="accent2">
                  <a:lumMod val="75000"/>
                </a:schemeClr>
              </a:solidFill>
            </a:endParaRPr>
          </a:p>
        </p:txBody>
      </p:sp>
      <p:sp>
        <p:nvSpPr>
          <p:cNvPr id="3" name="Satura vietturis 2">
            <a:extLst>
              <a:ext uri="{FF2B5EF4-FFF2-40B4-BE49-F238E27FC236}">
                <a16:creationId xmlns:a16="http://schemas.microsoft.com/office/drawing/2014/main" xmlns="" id="{83EA61AB-DB92-4B52-ADF5-7A0ECCCE9AAC}"/>
              </a:ext>
            </a:extLst>
          </p:cNvPr>
          <p:cNvSpPr>
            <a:spLocks noGrp="1"/>
          </p:cNvSpPr>
          <p:nvPr>
            <p:ph idx="1"/>
          </p:nvPr>
        </p:nvSpPr>
        <p:spPr>
          <a:xfrm>
            <a:off x="1211580" y="1737360"/>
            <a:ext cx="10232708" cy="4177665"/>
          </a:xfrm>
        </p:spPr>
        <p:txBody>
          <a:bodyPr>
            <a:normAutofit/>
          </a:bodyPr>
          <a:lstStyle/>
          <a:p>
            <a:pPr marL="0" indent="0">
              <a:buNone/>
            </a:pPr>
            <a:r>
              <a:rPr lang="lv" b="1" dirty="0">
                <a:solidFill>
                  <a:srgbClr val="FF0000"/>
                </a:solidFill>
              </a:rPr>
              <a:t>Alkohols </a:t>
            </a:r>
            <a:r>
              <a:rPr lang="lv" dirty="0" smtClean="0"/>
              <a:t/>
            </a:r>
            <a:br>
              <a:rPr lang="lv" dirty="0" smtClean="0"/>
            </a:br>
            <a:r>
              <a:rPr lang="lv" dirty="0" smtClean="0"/>
              <a:t>Alkohola </a:t>
            </a:r>
            <a:r>
              <a:rPr lang="lv" dirty="0"/>
              <a:t>uzņemšana var novest pie ievainojumiem, nelabuma, urinācijas problēmām vai par pie komas un nāves no alkohola </a:t>
            </a:r>
            <a:r>
              <a:rPr lang="lv" dirty="0" smtClean="0"/>
              <a:t>saindēšanās;</a:t>
            </a:r>
          </a:p>
          <a:p>
            <a:pPr marL="0" indent="0">
              <a:buNone/>
            </a:pPr>
            <a:r>
              <a:rPr lang="lv" b="1" dirty="0" smtClean="0">
                <a:solidFill>
                  <a:srgbClr val="FF0000"/>
                </a:solidFill>
              </a:rPr>
              <a:t>Avokado</a:t>
            </a:r>
            <a:r>
              <a:rPr lang="lv" dirty="0" smtClean="0"/>
              <a:t/>
            </a:r>
            <a:br>
              <a:rPr lang="lv" dirty="0" smtClean="0"/>
            </a:br>
            <a:r>
              <a:rPr lang="en-US" dirty="0" err="1" smtClean="0"/>
              <a:t>Avokado</a:t>
            </a:r>
            <a:r>
              <a:rPr lang="lv" dirty="0" smtClean="0"/>
              <a:t> satur </a:t>
            </a:r>
            <a:r>
              <a:rPr lang="lv" dirty="0"/>
              <a:t>toksisku elementu, ko sauc – persīns, kas var bojāt sirdi, plaušas un citus audus daudziem dzīvniekiem. Avokado ir arī augsts tauku saturs un var izraisīt gremošanas traucējumus, vemšanu vai pat pankreatītu. Arī sēkla ir toksiska, bet ja to norij, var aizsprostot zarnu traktu un var būt nepieciešama operācija. Avokado ir galvenā guakamola </a:t>
            </a:r>
            <a:r>
              <a:rPr lang="lv" dirty="0" smtClean="0"/>
              <a:t>sastāvdaļa;</a:t>
            </a:r>
            <a:endParaRPr lang="lv-LV" dirty="0"/>
          </a:p>
          <a:p>
            <a:pPr marL="0" indent="0">
              <a:buNone/>
            </a:pPr>
            <a:r>
              <a:rPr lang="lv" b="1" dirty="0">
                <a:solidFill>
                  <a:srgbClr val="FF0000"/>
                </a:solidFill>
              </a:rPr>
              <a:t>Kauli (vārīti</a:t>
            </a:r>
            <a:r>
              <a:rPr lang="lv" b="1" dirty="0" smtClean="0">
                <a:solidFill>
                  <a:srgbClr val="FF0000"/>
                </a:solidFill>
              </a:rPr>
              <a:t>)</a:t>
            </a:r>
            <a:r>
              <a:rPr lang="lv" dirty="0" smtClean="0"/>
              <a:t/>
            </a:r>
            <a:br>
              <a:rPr lang="lv" dirty="0" smtClean="0"/>
            </a:br>
            <a:r>
              <a:rPr lang="lv" dirty="0"/>
              <a:t>Vārīti kauli var būt bīstami. Pēc vārīšanas kauli kļūst trausli, kas liek tiem šķelties, lūztot. Šķembām ir asas malas, kas var iesprūst starp suņa zobiem, izraisīt aizrīšanos, nonākot rīklē vai radīt plīsumu vai punkciju kuņģī vai zarnu traktā. It īpaši slikti ir tītaru un vistu kāju kauli. Kaulos ir liels kalcija saturs un pārāk daudz kaulu var izraisīt </a:t>
            </a:r>
            <a:r>
              <a:rPr lang="lv" dirty="0" smtClean="0"/>
              <a:t>konstipāciju;</a:t>
            </a:r>
          </a:p>
          <a:p>
            <a:pPr marL="0" indent="0">
              <a:buNone/>
            </a:pPr>
            <a:endParaRPr lang="lv-LV" dirty="0"/>
          </a:p>
          <a:p>
            <a:pPr marL="0" indent="0">
              <a:buNone/>
            </a:pPr>
            <a:endParaRPr lang="lv-LV" dirty="0"/>
          </a:p>
          <a:p>
            <a:pPr marL="0" indent="0">
              <a:buNone/>
            </a:pPr>
            <a:endParaRPr lang="lv-LV" dirty="0"/>
          </a:p>
          <a:p>
            <a:pPr marL="0" indent="0">
              <a:buNone/>
            </a:pPr>
            <a:endParaRPr lang="lv-LV" dirty="0"/>
          </a:p>
          <a:p>
            <a:pPr marL="0" indent="0">
              <a:buNone/>
            </a:pPr>
            <a:endParaRPr lang="lv-LV" dirty="0"/>
          </a:p>
          <a:p>
            <a:pPr marL="0" indent="0">
              <a:buNone/>
            </a:pPr>
            <a:endParaRPr lang="lv" dirty="0"/>
          </a:p>
        </p:txBody>
      </p:sp>
    </p:spTree>
    <p:extLst>
      <p:ext uri="{BB962C8B-B14F-4D97-AF65-F5344CB8AC3E}">
        <p14:creationId xmlns:p14="http://schemas.microsoft.com/office/powerpoint/2010/main" val="41976719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6F5A6DC0-60AD-434E-A059-715C8A4992DC}"/>
              </a:ext>
            </a:extLst>
          </p:cNvPr>
          <p:cNvSpPr>
            <a:spLocks noGrp="1"/>
          </p:cNvSpPr>
          <p:nvPr>
            <p:ph type="title"/>
          </p:nvPr>
        </p:nvSpPr>
        <p:spPr/>
        <p:txBody>
          <a:bodyPr/>
          <a:lstStyle/>
          <a:p>
            <a:r>
              <a:rPr lang="lv" b="1" dirty="0" smtClean="0"/>
              <a:t>KAITĪGIE PRODUKTI</a:t>
            </a:r>
            <a:r>
              <a:rPr lang="lv" b="1" dirty="0"/>
              <a:t/>
            </a:r>
            <a:br>
              <a:rPr lang="lv" b="1" dirty="0"/>
            </a:br>
            <a:endParaRPr lang="lv-LV" sz="3200" b="1" dirty="0">
              <a:solidFill>
                <a:schemeClr val="accent2">
                  <a:lumMod val="75000"/>
                </a:schemeClr>
              </a:solidFill>
            </a:endParaRPr>
          </a:p>
        </p:txBody>
      </p:sp>
      <p:sp>
        <p:nvSpPr>
          <p:cNvPr id="3" name="Satura vietturis 2">
            <a:extLst>
              <a:ext uri="{FF2B5EF4-FFF2-40B4-BE49-F238E27FC236}">
                <a16:creationId xmlns:a16="http://schemas.microsoft.com/office/drawing/2014/main" xmlns="" id="{83EA61AB-DB92-4B52-ADF5-7A0ECCCE9AAC}"/>
              </a:ext>
            </a:extLst>
          </p:cNvPr>
          <p:cNvSpPr>
            <a:spLocks noGrp="1"/>
          </p:cNvSpPr>
          <p:nvPr>
            <p:ph idx="1"/>
          </p:nvPr>
        </p:nvSpPr>
        <p:spPr>
          <a:xfrm>
            <a:off x="1211580" y="1843088"/>
            <a:ext cx="10232708" cy="4071937"/>
          </a:xfrm>
        </p:spPr>
        <p:txBody>
          <a:bodyPr>
            <a:noAutofit/>
          </a:bodyPr>
          <a:lstStyle/>
          <a:p>
            <a:pPr marL="0" indent="0">
              <a:buNone/>
            </a:pPr>
            <a:endParaRPr lang="lv" sz="1100" b="1" dirty="0" smtClean="0">
              <a:solidFill>
                <a:srgbClr val="00B050"/>
              </a:solidFill>
            </a:endParaRPr>
          </a:p>
          <a:p>
            <a:pPr marL="0" indent="0">
              <a:buNone/>
            </a:pPr>
            <a:r>
              <a:rPr lang="lv" sz="1600" b="1" dirty="0" smtClean="0">
                <a:solidFill>
                  <a:srgbClr val="FF0000"/>
                </a:solidFill>
              </a:rPr>
              <a:t>Ķirši</a:t>
            </a:r>
            <a:r>
              <a:rPr lang="lv" sz="1600" b="1" dirty="0">
                <a:solidFill>
                  <a:srgbClr val="FF0000"/>
                </a:solidFill>
              </a:rPr>
              <a:t>, aprikozes, persiki, āboli, </a:t>
            </a:r>
            <a:r>
              <a:rPr lang="lv" sz="1600" b="1" dirty="0" smtClean="0">
                <a:solidFill>
                  <a:srgbClr val="FF0000"/>
                </a:solidFill>
              </a:rPr>
              <a:t>bumbieri (to sēklas, kauliņi) </a:t>
            </a:r>
            <a:r>
              <a:rPr lang="lv" sz="1600" dirty="0"/>
              <a:t>Sēklas satur cianogēnos glikozīdus, kas var izraisīt saindēšanos ar </a:t>
            </a:r>
            <a:r>
              <a:rPr lang="lv" sz="1600" dirty="0" smtClean="0"/>
              <a:t>cianīdu;</a:t>
            </a:r>
          </a:p>
          <a:p>
            <a:pPr marL="0" indent="0">
              <a:buNone/>
            </a:pPr>
            <a:r>
              <a:rPr lang="lv" sz="1600" b="1" dirty="0">
                <a:solidFill>
                  <a:srgbClr val="FF0000"/>
                </a:solidFill>
              </a:rPr>
              <a:t>Šokolāde</a:t>
            </a:r>
            <a:r>
              <a:rPr lang="lv" sz="1600" dirty="0"/>
              <a:t/>
            </a:r>
            <a:br>
              <a:rPr lang="lv" sz="1600" dirty="0"/>
            </a:br>
            <a:r>
              <a:rPr lang="lv-LV" sz="1600" dirty="0"/>
              <a:t>Šokolāde satur </a:t>
            </a:r>
            <a:r>
              <a:rPr lang="lv-LV" sz="1600" dirty="0" err="1"/>
              <a:t>teobromīnu</a:t>
            </a:r>
            <a:r>
              <a:rPr lang="lv-LV" sz="1600" dirty="0"/>
              <a:t>, kas ir sirds </a:t>
            </a:r>
            <a:r>
              <a:rPr lang="lv-LV" sz="1600" dirty="0" err="1"/>
              <a:t>stimulants</a:t>
            </a:r>
            <a:r>
              <a:rPr lang="lv-LV" sz="1600" dirty="0"/>
              <a:t>, un </a:t>
            </a:r>
            <a:r>
              <a:rPr lang="lv-LV" sz="1600" dirty="0" err="1"/>
              <a:t>diurētiķus</a:t>
            </a:r>
            <a:r>
              <a:rPr lang="lv-LV" sz="1600" dirty="0"/>
              <a:t>. Ja suni skar šokolādes pārdozēšana, tas var kļūt satraukts un </a:t>
            </a:r>
            <a:r>
              <a:rPr lang="lv-LV" sz="1600" dirty="0" err="1"/>
              <a:t>hiperaktīvs</a:t>
            </a:r>
            <a:r>
              <a:rPr lang="lv-LV" sz="1600" dirty="0"/>
              <a:t>. Dēļ diurētiskā efekta var pastiprināti urinēt un būs ļoti izslāpis. Vemšana un caureja arī ir sastopamas pazīmes. Visbīstamākā ir </a:t>
            </a:r>
            <a:r>
              <a:rPr lang="lv-LV" sz="1600" dirty="0" err="1"/>
              <a:t>teobromīna</a:t>
            </a:r>
            <a:r>
              <a:rPr lang="lv-LV" sz="1600" dirty="0"/>
              <a:t> ietekme uz sirdi – tas var palielināt sirds ritmu vai arī izraisīt neregulāru sirdsdarbību. Nāve ir iespējama, it īpaši sportojot. Šokolādes saindēšanās simptomi ietver: Vemšanu, caureju, trīci, hiperaktivitāti, neregulāru sirdsdarbību un krampjus. Kakao pulveris un šokolāde gatavošanai ir vistoksiskākie;</a:t>
            </a:r>
            <a:endParaRPr lang="en-US" sz="1600" dirty="0"/>
          </a:p>
          <a:p>
            <a:pPr marL="0" indent="0">
              <a:buNone/>
            </a:pPr>
            <a:r>
              <a:rPr lang="lv" sz="1600" b="1" dirty="0">
                <a:solidFill>
                  <a:srgbClr val="FF0000"/>
                </a:solidFill>
              </a:rPr>
              <a:t>Kukurūzas vālītes </a:t>
            </a:r>
            <a:r>
              <a:rPr lang="lv-LV" sz="1600" b="1" dirty="0">
                <a:solidFill>
                  <a:srgbClr val="FF0000"/>
                </a:solidFill>
              </a:rPr>
              <a:t/>
            </a:r>
            <a:br>
              <a:rPr lang="lv-LV" sz="1600" b="1" dirty="0">
                <a:solidFill>
                  <a:srgbClr val="FF0000"/>
                </a:solidFill>
              </a:rPr>
            </a:br>
            <a:r>
              <a:rPr lang="lv" sz="1600" dirty="0" smtClean="0"/>
              <a:t>Var </a:t>
            </a:r>
            <a:r>
              <a:rPr lang="lv" sz="1600" dirty="0"/>
              <a:t>izraisīt pilnīgu vai daļēju zarnu </a:t>
            </a:r>
            <a:r>
              <a:rPr lang="lv" sz="1600" dirty="0" smtClean="0"/>
              <a:t>obstrukciju;</a:t>
            </a:r>
            <a:br>
              <a:rPr lang="lv" sz="1600" dirty="0" smtClean="0"/>
            </a:br>
            <a:r>
              <a:rPr lang="lv" sz="1600" dirty="0" smtClean="0"/>
              <a:t/>
            </a:r>
            <a:br>
              <a:rPr lang="lv" sz="1600" dirty="0" smtClean="0"/>
            </a:br>
            <a:r>
              <a:rPr lang="lv" sz="1600" b="1" dirty="0">
                <a:solidFill>
                  <a:srgbClr val="FF0000"/>
                </a:solidFill>
              </a:rPr>
              <a:t>Piena produkti (ne skābpiena)</a:t>
            </a:r>
            <a:r>
              <a:rPr lang="lv" sz="1600" dirty="0" smtClean="0"/>
              <a:t/>
            </a:r>
            <a:br>
              <a:rPr lang="lv" sz="1600" dirty="0" smtClean="0"/>
            </a:br>
            <a:r>
              <a:rPr lang="lv" sz="1600" dirty="0"/>
              <a:t>Suņi, kuriem ir maz vai nav vispār enzīmu, kas nepieciešami piena laktozes sagremošanai, slikti sagremo piena produktus. Tāpat kā cilvēkiem, kas nepanes laktozi, šādiem suņiem var būt pastiprinātas gāzes zarnās (flatulence) un var būt smirdīga </a:t>
            </a:r>
            <a:r>
              <a:rPr lang="lv" sz="1600" dirty="0" smtClean="0"/>
              <a:t>caureja;</a:t>
            </a:r>
            <a:endParaRPr lang="lv-LV" sz="1600" dirty="0"/>
          </a:p>
          <a:p>
            <a:pPr marL="0" indent="0">
              <a:buNone/>
            </a:pPr>
            <a:endParaRPr lang="lv-LV" sz="1600" dirty="0"/>
          </a:p>
          <a:p>
            <a:pPr marL="0" indent="0">
              <a:buNone/>
            </a:pPr>
            <a:r>
              <a:rPr lang="lv" sz="1100" b="1" dirty="0">
                <a:solidFill>
                  <a:srgbClr val="00B050"/>
                </a:solidFill>
              </a:rPr>
              <a:t/>
            </a:r>
            <a:br>
              <a:rPr lang="lv" sz="1100" b="1" dirty="0">
                <a:solidFill>
                  <a:srgbClr val="00B050"/>
                </a:solidFill>
              </a:rPr>
            </a:br>
            <a:r>
              <a:rPr lang="lv" sz="1100" b="1" dirty="0">
                <a:solidFill>
                  <a:srgbClr val="00B050"/>
                </a:solidFill>
              </a:rPr>
              <a:t/>
            </a:r>
            <a:br>
              <a:rPr lang="lv" sz="1100" b="1" dirty="0">
                <a:solidFill>
                  <a:srgbClr val="00B050"/>
                </a:solidFill>
              </a:rPr>
            </a:br>
            <a:endParaRPr lang="lv-LV" sz="1100" dirty="0"/>
          </a:p>
          <a:p>
            <a:pPr marL="0" indent="0">
              <a:buNone/>
            </a:pPr>
            <a:endParaRPr lang="lv-LV" sz="1100" dirty="0"/>
          </a:p>
          <a:p>
            <a:pPr marL="0" indent="0">
              <a:buNone/>
            </a:pPr>
            <a:endParaRPr lang="lv-LV" sz="1100" dirty="0"/>
          </a:p>
          <a:p>
            <a:pPr marL="0" indent="0">
              <a:buNone/>
            </a:pPr>
            <a:endParaRPr lang="lv-LV" sz="1100" dirty="0"/>
          </a:p>
          <a:p>
            <a:pPr marL="0" indent="0">
              <a:buNone/>
            </a:pPr>
            <a:endParaRPr lang="lv-LV" sz="1100" dirty="0"/>
          </a:p>
          <a:p>
            <a:pPr marL="0" indent="0">
              <a:buNone/>
            </a:pPr>
            <a:endParaRPr lang="lv" sz="1100" dirty="0"/>
          </a:p>
        </p:txBody>
      </p:sp>
    </p:spTree>
    <p:extLst>
      <p:ext uri="{BB962C8B-B14F-4D97-AF65-F5344CB8AC3E}">
        <p14:creationId xmlns:p14="http://schemas.microsoft.com/office/powerpoint/2010/main" val="24444903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6F5A6DC0-60AD-434E-A059-715C8A4992DC}"/>
              </a:ext>
            </a:extLst>
          </p:cNvPr>
          <p:cNvSpPr>
            <a:spLocks noGrp="1"/>
          </p:cNvSpPr>
          <p:nvPr>
            <p:ph type="title"/>
          </p:nvPr>
        </p:nvSpPr>
        <p:spPr/>
        <p:txBody>
          <a:bodyPr/>
          <a:lstStyle/>
          <a:p>
            <a:r>
              <a:rPr lang="lv" b="1" dirty="0" smtClean="0"/>
              <a:t>KAITĪGIE PRODUKTI</a:t>
            </a:r>
            <a:r>
              <a:rPr lang="lv" b="1" dirty="0"/>
              <a:t/>
            </a:r>
            <a:br>
              <a:rPr lang="lv" b="1" dirty="0"/>
            </a:br>
            <a:endParaRPr lang="lv-LV" sz="3200" b="1" dirty="0">
              <a:solidFill>
                <a:schemeClr val="accent2">
                  <a:lumMod val="75000"/>
                </a:schemeClr>
              </a:solidFill>
            </a:endParaRPr>
          </a:p>
        </p:txBody>
      </p:sp>
      <p:sp>
        <p:nvSpPr>
          <p:cNvPr id="3" name="Satura vietturis 2">
            <a:extLst>
              <a:ext uri="{FF2B5EF4-FFF2-40B4-BE49-F238E27FC236}">
                <a16:creationId xmlns:a16="http://schemas.microsoft.com/office/drawing/2014/main" xmlns="" id="{83EA61AB-DB92-4B52-ADF5-7A0ECCCE9AAC}"/>
              </a:ext>
            </a:extLst>
          </p:cNvPr>
          <p:cNvSpPr>
            <a:spLocks noGrp="1"/>
          </p:cNvSpPr>
          <p:nvPr>
            <p:ph idx="1"/>
          </p:nvPr>
        </p:nvSpPr>
        <p:spPr>
          <a:xfrm>
            <a:off x="1211580" y="1843088"/>
            <a:ext cx="10232708" cy="4071937"/>
          </a:xfrm>
        </p:spPr>
        <p:txBody>
          <a:bodyPr>
            <a:noAutofit/>
          </a:bodyPr>
          <a:lstStyle/>
          <a:p>
            <a:pPr marL="0" indent="0">
              <a:buNone/>
            </a:pPr>
            <a:r>
              <a:rPr lang="lv" sz="1800" b="1" dirty="0">
                <a:solidFill>
                  <a:srgbClr val="FF0000"/>
                </a:solidFill>
              </a:rPr>
              <a:t>Olas </a:t>
            </a:r>
            <a:r>
              <a:rPr lang="lv" sz="1800" b="1" dirty="0">
                <a:solidFill>
                  <a:srgbClr val="FF0000"/>
                </a:solidFill>
              </a:rPr>
              <a:t>(jēlas</a:t>
            </a:r>
            <a:r>
              <a:rPr lang="lv" sz="1800" b="1" dirty="0">
                <a:solidFill>
                  <a:srgbClr val="FF0000"/>
                </a:solidFill>
              </a:rPr>
              <a:t>) </a:t>
            </a:r>
            <a:r>
              <a:rPr lang="lv" sz="1800" dirty="0" smtClean="0"/>
              <a:t/>
            </a:r>
            <a:br>
              <a:rPr lang="lv" sz="1800" dirty="0" smtClean="0"/>
            </a:br>
            <a:r>
              <a:rPr lang="lv" sz="1800" dirty="0" smtClean="0"/>
              <a:t>Jēlu </a:t>
            </a:r>
            <a:r>
              <a:rPr lang="lv" sz="1800" dirty="0"/>
              <a:t>olu baltumi satur proteīnu, ko sauc par avidīnu, kas iznīcina biotīnu, vienu no B vitamīniem. Biotīns ir svarīgs augšanai un apmatojuma veselībai. Jēlas olas var būt arī kontaminētas ar salmonelozi. Biotīna deficīta simptomi ir apmatojuma izkrišana, vājums, augšanas aizture un skeleta deformācijas. Nevajadzētu dot tikai jēlas </a:t>
            </a:r>
            <a:r>
              <a:rPr lang="lv" sz="1800" dirty="0" smtClean="0"/>
              <a:t>olas</a:t>
            </a:r>
            <a:r>
              <a:rPr lang="lv" sz="1800" dirty="0"/>
              <a:t>;</a:t>
            </a:r>
            <a:endParaRPr lang="lv" sz="1800" dirty="0" smtClean="0"/>
          </a:p>
          <a:p>
            <a:pPr marL="0" indent="0">
              <a:buNone/>
            </a:pPr>
            <a:r>
              <a:rPr lang="lv" sz="1800" b="1" dirty="0">
                <a:solidFill>
                  <a:srgbClr val="FF0000"/>
                </a:solidFill>
              </a:rPr>
              <a:t>Vīnogas un </a:t>
            </a:r>
            <a:r>
              <a:rPr lang="lv" sz="1800" b="1" dirty="0">
                <a:solidFill>
                  <a:srgbClr val="FF0000"/>
                </a:solidFill>
              </a:rPr>
              <a:t>rozīnes</a:t>
            </a:r>
            <a:r>
              <a:rPr lang="lv-LV" sz="1800" dirty="0" smtClean="0"/>
              <a:t/>
            </a:r>
            <a:br>
              <a:rPr lang="lv-LV" sz="1800" dirty="0" smtClean="0"/>
            </a:br>
            <a:r>
              <a:rPr lang="lv" sz="1800" dirty="0" smtClean="0"/>
              <a:t>Lai </a:t>
            </a:r>
            <a:r>
              <a:rPr lang="lv" sz="1800" dirty="0"/>
              <a:t>gan </a:t>
            </a:r>
            <a:r>
              <a:rPr lang="lv" sz="1800" dirty="0" smtClean="0"/>
              <a:t>minimālā </a:t>
            </a:r>
            <a:r>
              <a:rPr lang="lv" sz="1800" dirty="0"/>
              <a:t>letālā deva nav zināma, vīnogas un rozīnes var būt toksiskas suņiem, ja uzņemtas lielā daudzumā. Simptomi ir gremošanas sistēmas pazīmes, kas iekļauj vemšanu un caureju, un tad nieru mazspējas pazīmes ar smagiem nieru simptomiem, kas sākas apmēram 24 stundas pēc </a:t>
            </a:r>
            <a:r>
              <a:rPr lang="lv" sz="1800" dirty="0" smtClean="0"/>
              <a:t>uzņemšanas;</a:t>
            </a:r>
          </a:p>
          <a:p>
            <a:pPr marL="0" indent="0">
              <a:buNone/>
            </a:pPr>
            <a:r>
              <a:rPr lang="lv" sz="1800" b="1" dirty="0">
                <a:solidFill>
                  <a:srgbClr val="FF0000"/>
                </a:solidFill>
              </a:rPr>
              <a:t>Makadāmijas </a:t>
            </a:r>
            <a:r>
              <a:rPr lang="lv" sz="1800" b="1" dirty="0">
                <a:solidFill>
                  <a:srgbClr val="FF0000"/>
                </a:solidFill>
              </a:rPr>
              <a:t>rieksti</a:t>
            </a:r>
            <a:r>
              <a:rPr lang="lv-LV" sz="1800" dirty="0" smtClean="0"/>
              <a:t/>
            </a:r>
            <a:br>
              <a:rPr lang="lv-LV" sz="1800" dirty="0" smtClean="0"/>
            </a:br>
            <a:r>
              <a:rPr lang="lv" sz="1800" dirty="0" smtClean="0"/>
              <a:t>Nav </a:t>
            </a:r>
            <a:r>
              <a:rPr lang="lv" sz="1800" dirty="0"/>
              <a:t>zināms toksiskais komponents, bet apēdot tikai sešus riekstus bez čaulas, palielinās ķermeņa temperatūra, sirds frekvence, var būt trīce sleleta muskuļos un pakaļkāju vājums vai paralīze. Skartajiem suņiem ir grūtības vai nespēja piecelties, tie ir stresā un parasti elso. Dažiem suņiem bija piepampušas kājas un tie izrādīja sāpes pie manipulācijām. Suņi atlaba pēc muskuļu vājuma un sāpēm un nav zināms vai ir bijuši letāli gadījumi. Makadāmijas sviests arī ir </a:t>
            </a:r>
            <a:r>
              <a:rPr lang="lv" sz="1800" dirty="0" smtClean="0"/>
              <a:t>bīstams;</a:t>
            </a:r>
            <a:endParaRPr lang="lv-LV" sz="1800" dirty="0"/>
          </a:p>
          <a:p>
            <a:pPr marL="0" indent="0">
              <a:buNone/>
            </a:pPr>
            <a:endParaRPr lang="lv-LV" sz="1800" dirty="0"/>
          </a:p>
          <a:p>
            <a:pPr marL="0" indent="0">
              <a:buNone/>
            </a:pPr>
            <a:endParaRPr lang="lv-LV" sz="1800" dirty="0"/>
          </a:p>
          <a:p>
            <a:pPr marL="0" indent="0">
              <a:buNone/>
            </a:pPr>
            <a:endParaRPr lang="lv-LV" sz="1800" dirty="0"/>
          </a:p>
          <a:p>
            <a:pPr marL="0" indent="0">
              <a:buNone/>
            </a:pPr>
            <a:endParaRPr lang="lv-LV" sz="1800" dirty="0"/>
          </a:p>
          <a:p>
            <a:pPr marL="0" indent="0">
              <a:buNone/>
            </a:pPr>
            <a:r>
              <a:rPr lang="lv" sz="1200" b="1" dirty="0">
                <a:solidFill>
                  <a:srgbClr val="00B050"/>
                </a:solidFill>
              </a:rPr>
              <a:t/>
            </a:r>
            <a:br>
              <a:rPr lang="lv" sz="1200" b="1" dirty="0">
                <a:solidFill>
                  <a:srgbClr val="00B050"/>
                </a:solidFill>
              </a:rPr>
            </a:br>
            <a:r>
              <a:rPr lang="lv" sz="1200" b="1" dirty="0">
                <a:solidFill>
                  <a:srgbClr val="00B050"/>
                </a:solidFill>
              </a:rPr>
              <a:t/>
            </a:r>
            <a:br>
              <a:rPr lang="lv" sz="1200" b="1" dirty="0">
                <a:solidFill>
                  <a:srgbClr val="00B050"/>
                </a:solidFill>
              </a:rPr>
            </a:br>
            <a:endParaRPr lang="lv-LV" sz="1200" dirty="0"/>
          </a:p>
          <a:p>
            <a:pPr marL="0" indent="0">
              <a:buNone/>
            </a:pPr>
            <a:endParaRPr lang="lv-LV" sz="1200" dirty="0"/>
          </a:p>
          <a:p>
            <a:pPr marL="0" indent="0">
              <a:buNone/>
            </a:pPr>
            <a:endParaRPr lang="lv-LV" sz="1200" dirty="0"/>
          </a:p>
          <a:p>
            <a:pPr marL="0" indent="0">
              <a:buNone/>
            </a:pPr>
            <a:endParaRPr lang="lv-LV" sz="1200" dirty="0"/>
          </a:p>
          <a:p>
            <a:pPr marL="0" indent="0">
              <a:buNone/>
            </a:pPr>
            <a:endParaRPr lang="lv-LV" sz="1200" dirty="0"/>
          </a:p>
          <a:p>
            <a:pPr marL="0" indent="0">
              <a:buNone/>
            </a:pPr>
            <a:endParaRPr lang="lv" sz="1200" dirty="0"/>
          </a:p>
        </p:txBody>
      </p:sp>
    </p:spTree>
    <p:extLst>
      <p:ext uri="{BB962C8B-B14F-4D97-AF65-F5344CB8AC3E}">
        <p14:creationId xmlns:p14="http://schemas.microsoft.com/office/powerpoint/2010/main" val="34329710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6F5A6DC0-60AD-434E-A059-715C8A4992DC}"/>
              </a:ext>
            </a:extLst>
          </p:cNvPr>
          <p:cNvSpPr>
            <a:spLocks noGrp="1"/>
          </p:cNvSpPr>
          <p:nvPr>
            <p:ph type="title"/>
          </p:nvPr>
        </p:nvSpPr>
        <p:spPr/>
        <p:txBody>
          <a:bodyPr/>
          <a:lstStyle/>
          <a:p>
            <a:r>
              <a:rPr lang="lv" b="1" dirty="0" smtClean="0"/>
              <a:t>KAITĪGIE PRODUKTI</a:t>
            </a:r>
            <a:r>
              <a:rPr lang="lv" b="1" dirty="0"/>
              <a:t/>
            </a:r>
            <a:br>
              <a:rPr lang="lv" b="1" dirty="0"/>
            </a:br>
            <a:endParaRPr lang="lv-LV" sz="3200" b="1" dirty="0">
              <a:solidFill>
                <a:schemeClr val="accent2">
                  <a:lumMod val="75000"/>
                </a:schemeClr>
              </a:solidFill>
            </a:endParaRPr>
          </a:p>
        </p:txBody>
      </p:sp>
      <p:sp>
        <p:nvSpPr>
          <p:cNvPr id="3" name="Satura vietturis 2">
            <a:extLst>
              <a:ext uri="{FF2B5EF4-FFF2-40B4-BE49-F238E27FC236}">
                <a16:creationId xmlns:a16="http://schemas.microsoft.com/office/drawing/2014/main" xmlns="" id="{83EA61AB-DB92-4B52-ADF5-7A0ECCCE9AAC}"/>
              </a:ext>
            </a:extLst>
          </p:cNvPr>
          <p:cNvSpPr>
            <a:spLocks noGrp="1"/>
          </p:cNvSpPr>
          <p:nvPr>
            <p:ph idx="1"/>
          </p:nvPr>
        </p:nvSpPr>
        <p:spPr>
          <a:xfrm>
            <a:off x="1211580" y="1843088"/>
            <a:ext cx="10232708" cy="4371975"/>
          </a:xfrm>
        </p:spPr>
        <p:txBody>
          <a:bodyPr>
            <a:noAutofit/>
          </a:bodyPr>
          <a:lstStyle/>
          <a:p>
            <a:pPr marL="0" indent="0">
              <a:buNone/>
            </a:pPr>
            <a:r>
              <a:rPr lang="lv" sz="1800" b="1" dirty="0" smtClean="0">
                <a:solidFill>
                  <a:srgbClr val="FF0000"/>
                </a:solidFill>
              </a:rPr>
              <a:t>Muskatrieksti</a:t>
            </a:r>
            <a:br>
              <a:rPr lang="lv" sz="1800" b="1" dirty="0" smtClean="0">
                <a:solidFill>
                  <a:srgbClr val="FF0000"/>
                </a:solidFill>
              </a:rPr>
            </a:br>
            <a:r>
              <a:rPr lang="lv" sz="1800" dirty="0"/>
              <a:t>Var būt halucinogēni, ja apēsti lielos daudzumos. Var izraisīt trīci, krampjus un dažos gadījumos pat nāvi.</a:t>
            </a:r>
            <a:endParaRPr lang="lv-LV" sz="1800" dirty="0"/>
          </a:p>
          <a:p>
            <a:pPr marL="0" indent="0">
              <a:buNone/>
            </a:pPr>
            <a:r>
              <a:rPr lang="lv" sz="1800" b="1" dirty="0" smtClean="0">
                <a:solidFill>
                  <a:srgbClr val="FF0000"/>
                </a:solidFill>
              </a:rPr>
              <a:t>Rieksti</a:t>
            </a:r>
            <a:br>
              <a:rPr lang="lv" sz="1800" b="1" dirty="0" smtClean="0">
                <a:solidFill>
                  <a:srgbClr val="FF0000"/>
                </a:solidFill>
              </a:rPr>
            </a:br>
            <a:r>
              <a:rPr lang="lv" sz="1800" dirty="0"/>
              <a:t>Rieksti nav labi suņiem, jo to augstais fosfora saturs var novest pie urīnpūšļa akmeņiem</a:t>
            </a:r>
            <a:r>
              <a:rPr lang="lv" sz="1800" dirty="0" smtClean="0"/>
              <a:t>.</a:t>
            </a:r>
            <a:endParaRPr lang="lv" sz="1800" b="1" dirty="0">
              <a:solidFill>
                <a:srgbClr val="FF0000"/>
              </a:solidFill>
            </a:endParaRPr>
          </a:p>
          <a:p>
            <a:pPr marL="0" indent="0">
              <a:buNone/>
            </a:pPr>
            <a:r>
              <a:rPr lang="lv" sz="1800" b="1" dirty="0" smtClean="0">
                <a:solidFill>
                  <a:srgbClr val="FF0000"/>
                </a:solidFill>
              </a:rPr>
              <a:t>Pelējuši </a:t>
            </a:r>
            <a:r>
              <a:rPr lang="lv" sz="1800" b="1" dirty="0">
                <a:solidFill>
                  <a:srgbClr val="FF0000"/>
                </a:solidFill>
              </a:rPr>
              <a:t>vai bojāti pārtikas </a:t>
            </a:r>
            <a:r>
              <a:rPr lang="lv" sz="1800" b="1" dirty="0" smtClean="0">
                <a:solidFill>
                  <a:srgbClr val="FF0000"/>
                </a:solidFill>
              </a:rPr>
              <a:t>produkti</a:t>
            </a:r>
            <a:br>
              <a:rPr lang="lv" sz="1800" b="1" dirty="0" smtClean="0">
                <a:solidFill>
                  <a:srgbClr val="FF0000"/>
                </a:solidFill>
              </a:rPr>
            </a:br>
            <a:r>
              <a:rPr lang="lv" sz="1800" dirty="0" smtClean="0"/>
              <a:t>Pelējums </a:t>
            </a:r>
            <a:r>
              <a:rPr lang="lv" sz="1800" dirty="0"/>
              <a:t>satur tādus toksīnus kā penicilīna pelējuma toksīnus vai tremorēnisko mikotoksīnu. Saindēšanās simptomi ietver smagu trīci un krampjus, kas var ilgt stundas un pat dienas. Nepieciešama ātra medicīniska palīdzība. Sabojāta pārtika var izraisīt pārtikas saindēšanos ar smagu vemšanu, caureju un </a:t>
            </a:r>
            <a:r>
              <a:rPr lang="lv" sz="1800" dirty="0" smtClean="0"/>
              <a:t>šoku;</a:t>
            </a:r>
            <a:br>
              <a:rPr lang="lv" sz="1800" dirty="0" smtClean="0"/>
            </a:br>
            <a:r>
              <a:rPr lang="lv" sz="1800" dirty="0" smtClean="0"/>
              <a:t/>
            </a:r>
            <a:br>
              <a:rPr lang="lv" sz="1800" dirty="0" smtClean="0"/>
            </a:br>
            <a:r>
              <a:rPr lang="lv" sz="1800" b="1" dirty="0">
                <a:solidFill>
                  <a:srgbClr val="FF0000"/>
                </a:solidFill>
              </a:rPr>
              <a:t>Sīpoli</a:t>
            </a:r>
            <a:r>
              <a:rPr lang="lv" sz="1800" dirty="0" smtClean="0"/>
              <a:t/>
            </a:r>
            <a:br>
              <a:rPr lang="lv" sz="1800" dirty="0" smtClean="0"/>
            </a:br>
            <a:r>
              <a:rPr lang="lv" sz="1800" dirty="0" smtClean="0"/>
              <a:t>Sīpoli </a:t>
            </a:r>
            <a:r>
              <a:rPr lang="lv" sz="1800" dirty="0"/>
              <a:t>izraisa hemolītisko anēmiju. Saindēšanās var parādīties, ja ir uzņemts liels daudzums sīpolu vai arī vairākas maltītes, kas satur sīpolus. Saindēšanās var parādīties dažas dienas pēc sīpolu apēšanas. Sākumā var būt gastroenterīts ar vemšanu un caureju, vājums, maza vai nekāda interese par barību. Urīns tumšas krāsas. Elpas trūkums, jo trūkst skābeklis, paaugstināta ķermeņa temperatūra, apjukums, palielināta sirds frekvence. Mazas sīpoku devas suns var tolerēt. Ķiploki arī satur toksisko tiosulfātu, bet tie ir mazāk toksiski un ir nepieciešams apēst lielu daudzumu, lai rastos simptomi.</a:t>
            </a:r>
            <a:endParaRPr lang="lv-LV" sz="1800" dirty="0"/>
          </a:p>
          <a:p>
            <a:pPr marL="0" indent="0">
              <a:buNone/>
            </a:pPr>
            <a:endParaRPr lang="lv" sz="1800" dirty="0" smtClean="0"/>
          </a:p>
          <a:p>
            <a:pPr marL="0" indent="0">
              <a:buNone/>
            </a:pPr>
            <a:endParaRPr lang="lv-LV" sz="1800" dirty="0"/>
          </a:p>
          <a:p>
            <a:pPr marL="0" indent="0">
              <a:buNone/>
            </a:pPr>
            <a:endParaRPr lang="lv-LV" sz="1800" b="1" dirty="0">
              <a:solidFill>
                <a:srgbClr val="FF0000"/>
              </a:solidFill>
            </a:endParaRPr>
          </a:p>
          <a:p>
            <a:pPr marL="0" indent="0">
              <a:buNone/>
            </a:pPr>
            <a:endParaRPr lang="lv-LV" sz="1800" dirty="0"/>
          </a:p>
          <a:p>
            <a:pPr marL="0" indent="0">
              <a:buNone/>
            </a:pPr>
            <a:endParaRPr lang="lv-LV" sz="1800" dirty="0"/>
          </a:p>
          <a:p>
            <a:pPr marL="0" indent="0">
              <a:buNone/>
            </a:pPr>
            <a:endParaRPr lang="lv-LV" sz="1800" dirty="0"/>
          </a:p>
          <a:p>
            <a:pPr marL="0" indent="0">
              <a:buNone/>
            </a:pPr>
            <a:endParaRPr lang="lv-LV" sz="1800" dirty="0"/>
          </a:p>
          <a:p>
            <a:pPr marL="0" indent="0">
              <a:buNone/>
            </a:pPr>
            <a:r>
              <a:rPr lang="lv" sz="1200" b="1" dirty="0">
                <a:solidFill>
                  <a:srgbClr val="00B050"/>
                </a:solidFill>
              </a:rPr>
              <a:t/>
            </a:r>
            <a:br>
              <a:rPr lang="lv" sz="1200" b="1" dirty="0">
                <a:solidFill>
                  <a:srgbClr val="00B050"/>
                </a:solidFill>
              </a:rPr>
            </a:br>
            <a:r>
              <a:rPr lang="lv" sz="1200" b="1" dirty="0">
                <a:solidFill>
                  <a:srgbClr val="00B050"/>
                </a:solidFill>
              </a:rPr>
              <a:t/>
            </a:r>
            <a:br>
              <a:rPr lang="lv" sz="1200" b="1" dirty="0">
                <a:solidFill>
                  <a:srgbClr val="00B050"/>
                </a:solidFill>
              </a:rPr>
            </a:br>
            <a:endParaRPr lang="lv-LV" sz="1200" dirty="0"/>
          </a:p>
          <a:p>
            <a:pPr marL="0" indent="0">
              <a:buNone/>
            </a:pPr>
            <a:endParaRPr lang="lv-LV" sz="1200" dirty="0"/>
          </a:p>
          <a:p>
            <a:pPr marL="0" indent="0">
              <a:buNone/>
            </a:pPr>
            <a:endParaRPr lang="lv-LV" sz="1200" dirty="0"/>
          </a:p>
          <a:p>
            <a:pPr marL="0" indent="0">
              <a:buNone/>
            </a:pPr>
            <a:endParaRPr lang="lv-LV" sz="1200" dirty="0"/>
          </a:p>
          <a:p>
            <a:pPr marL="0" indent="0">
              <a:buNone/>
            </a:pPr>
            <a:endParaRPr lang="lv-LV" sz="1200" dirty="0"/>
          </a:p>
          <a:p>
            <a:pPr marL="0" indent="0">
              <a:buNone/>
            </a:pPr>
            <a:endParaRPr lang="lv" sz="1200" dirty="0"/>
          </a:p>
        </p:txBody>
      </p:sp>
    </p:spTree>
    <p:extLst>
      <p:ext uri="{BB962C8B-B14F-4D97-AF65-F5344CB8AC3E}">
        <p14:creationId xmlns:p14="http://schemas.microsoft.com/office/powerpoint/2010/main" val="42820655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6F5A6DC0-60AD-434E-A059-715C8A4992DC}"/>
              </a:ext>
            </a:extLst>
          </p:cNvPr>
          <p:cNvSpPr>
            <a:spLocks noGrp="1"/>
          </p:cNvSpPr>
          <p:nvPr>
            <p:ph type="title"/>
          </p:nvPr>
        </p:nvSpPr>
        <p:spPr/>
        <p:txBody>
          <a:bodyPr/>
          <a:lstStyle/>
          <a:p>
            <a:r>
              <a:rPr lang="lv" b="1" dirty="0" smtClean="0"/>
              <a:t>KAITĪGIE PRODUKTI</a:t>
            </a:r>
            <a:r>
              <a:rPr lang="lv" b="1" dirty="0"/>
              <a:t/>
            </a:r>
            <a:br>
              <a:rPr lang="lv" b="1" dirty="0"/>
            </a:br>
            <a:endParaRPr lang="lv-LV" sz="3200" b="1" dirty="0">
              <a:solidFill>
                <a:schemeClr val="accent2">
                  <a:lumMod val="75000"/>
                </a:schemeClr>
              </a:solidFill>
            </a:endParaRPr>
          </a:p>
        </p:txBody>
      </p:sp>
      <p:sp>
        <p:nvSpPr>
          <p:cNvPr id="3" name="Satura vietturis 2">
            <a:extLst>
              <a:ext uri="{FF2B5EF4-FFF2-40B4-BE49-F238E27FC236}">
                <a16:creationId xmlns:a16="http://schemas.microsoft.com/office/drawing/2014/main" xmlns="" id="{83EA61AB-DB92-4B52-ADF5-7A0ECCCE9AAC}"/>
              </a:ext>
            </a:extLst>
          </p:cNvPr>
          <p:cNvSpPr>
            <a:spLocks noGrp="1"/>
          </p:cNvSpPr>
          <p:nvPr>
            <p:ph idx="1"/>
          </p:nvPr>
        </p:nvSpPr>
        <p:spPr>
          <a:xfrm>
            <a:off x="1211580" y="1843088"/>
            <a:ext cx="10232708" cy="4371975"/>
          </a:xfrm>
        </p:spPr>
        <p:txBody>
          <a:bodyPr>
            <a:noAutofit/>
          </a:bodyPr>
          <a:lstStyle/>
          <a:p>
            <a:pPr marL="0" indent="0">
              <a:buNone/>
            </a:pPr>
            <a:r>
              <a:rPr lang="lv" sz="1800" b="1" dirty="0">
                <a:solidFill>
                  <a:srgbClr val="FF0000"/>
                </a:solidFill>
              </a:rPr>
              <a:t>Ēdieni, kas satur daudz </a:t>
            </a:r>
            <a:r>
              <a:rPr lang="lv" sz="1800" b="1" dirty="0" smtClean="0">
                <a:solidFill>
                  <a:srgbClr val="FF0000"/>
                </a:solidFill>
              </a:rPr>
              <a:t>taukus</a:t>
            </a:r>
            <a:r>
              <a:rPr lang="lv-LV" sz="1800" dirty="0" smtClean="0"/>
              <a:t/>
            </a:r>
            <a:br>
              <a:rPr lang="lv-LV" sz="1800" dirty="0" smtClean="0"/>
            </a:br>
            <a:r>
              <a:rPr lang="lv" sz="1800" dirty="0" smtClean="0"/>
              <a:t>Var </a:t>
            </a:r>
            <a:r>
              <a:rPr lang="lv" sz="1800" dirty="0"/>
              <a:t>būt bīstami suņiem, kam nosliece uz pankreatītu. Bieži mazo šķirņu suņiem, kā miniatūrue vai tojpūdeļu, kokerspanieli, miniatūrie šņauceri un citi mazo terjeru tipa suņi. Pazīmes: Akūta vemšana, dažreiz ar caureju, vēdera </a:t>
            </a:r>
            <a:r>
              <a:rPr lang="lv" sz="1800" dirty="0" smtClean="0"/>
              <a:t>sāpes;</a:t>
            </a:r>
          </a:p>
          <a:p>
            <a:pPr marL="0" indent="0">
              <a:buNone/>
            </a:pPr>
            <a:r>
              <a:rPr lang="lv" sz="1800" b="1" dirty="0">
                <a:solidFill>
                  <a:srgbClr val="FF0000"/>
                </a:solidFill>
              </a:rPr>
              <a:t>Rabarberi</a:t>
            </a:r>
            <a:r>
              <a:rPr lang="lv" sz="1800" dirty="0" smtClean="0"/>
              <a:t/>
            </a:r>
            <a:br>
              <a:rPr lang="lv" sz="1800" dirty="0" smtClean="0"/>
            </a:br>
            <a:r>
              <a:rPr lang="lv" sz="1800" dirty="0" smtClean="0"/>
              <a:t>To lapas;</a:t>
            </a:r>
            <a:endParaRPr lang="lv-LV" sz="1800" dirty="0"/>
          </a:p>
          <a:p>
            <a:pPr marL="0" indent="0">
              <a:buNone/>
            </a:pPr>
            <a:r>
              <a:rPr lang="lv" sz="1800" b="1" dirty="0">
                <a:solidFill>
                  <a:srgbClr val="FF0000"/>
                </a:solidFill>
              </a:rPr>
              <a:t>Lasis (</a:t>
            </a:r>
            <a:r>
              <a:rPr lang="lv" sz="1800" b="1" dirty="0">
                <a:solidFill>
                  <a:srgbClr val="FF0000"/>
                </a:solidFill>
              </a:rPr>
              <a:t>jēls, ja nav pietiekoši – vismaz 3 nedēļas izsaldēts) </a:t>
            </a:r>
            <a:r>
              <a:rPr lang="lv-LV" sz="1800" b="1" dirty="0">
                <a:solidFill>
                  <a:srgbClr val="FF0000"/>
                </a:solidFill>
              </a:rPr>
              <a:t/>
            </a:r>
            <a:br>
              <a:rPr lang="lv-LV" sz="1800" b="1" dirty="0">
                <a:solidFill>
                  <a:srgbClr val="FF0000"/>
                </a:solidFill>
              </a:rPr>
            </a:br>
            <a:r>
              <a:rPr lang="lv" sz="1800" dirty="0" smtClean="0"/>
              <a:t>Laša </a:t>
            </a:r>
            <a:r>
              <a:rPr lang="lv" sz="1800" dirty="0"/>
              <a:t>saindēšanās slimības. Parasti klusā okeāna ziemeļrietumos un Kalifornijā. Infekciju izraisa riketsijas – </a:t>
            </a:r>
            <a:r>
              <a:rPr lang="lv" sz="1800" i="1" dirty="0"/>
              <a:t>Neorickettsia helminthoeca</a:t>
            </a:r>
            <a:r>
              <a:rPr lang="lv" sz="1800" dirty="0"/>
              <a:t>. Simptomi parādās 5-7 dienas pēc zivs apēšanas- letarģija, anoreksija, lēkājoša temperatūra, persistējoša vemšana, asiņaina caureja, palielināti </a:t>
            </a:r>
            <a:r>
              <a:rPr lang="lv" sz="1800" dirty="0" smtClean="0"/>
              <a:t>limfmezgli;</a:t>
            </a:r>
            <a:br>
              <a:rPr lang="lv" sz="1800" dirty="0" smtClean="0"/>
            </a:br>
            <a:r>
              <a:rPr lang="lv" sz="1800" dirty="0" smtClean="0"/>
              <a:t/>
            </a:r>
            <a:br>
              <a:rPr lang="lv" sz="1800" dirty="0" smtClean="0"/>
            </a:br>
            <a:r>
              <a:rPr lang="lv" sz="1800" b="1" dirty="0">
                <a:solidFill>
                  <a:srgbClr val="FF0000"/>
                </a:solidFill>
              </a:rPr>
              <a:t>Tomāti un tomātu </a:t>
            </a:r>
            <a:r>
              <a:rPr lang="lv" sz="1800" b="1" dirty="0">
                <a:solidFill>
                  <a:srgbClr val="FF0000"/>
                </a:solidFill>
              </a:rPr>
              <a:t>augi</a:t>
            </a:r>
            <a:r>
              <a:rPr lang="lv" sz="1800" dirty="0" smtClean="0"/>
              <a:t/>
            </a:r>
            <a:br>
              <a:rPr lang="lv" sz="1800" dirty="0" smtClean="0"/>
            </a:br>
            <a:r>
              <a:rPr lang="lv" sz="1800" dirty="0"/>
              <a:t>Satur atropīnu, kas var izraisīt paplašinātas zīlītes, trīci un neregulāru sirdsdarbību. Lielākā atropīna koncentrācija ir </a:t>
            </a:r>
            <a:r>
              <a:rPr lang="lv" sz="1800" dirty="0" smtClean="0"/>
              <a:t>lapās;</a:t>
            </a:r>
            <a:endParaRPr lang="lv-LV" sz="1800" dirty="0"/>
          </a:p>
          <a:p>
            <a:pPr marL="0" indent="0">
              <a:buNone/>
            </a:pPr>
            <a:endParaRPr lang="lv-LV" sz="1800" dirty="0"/>
          </a:p>
          <a:p>
            <a:pPr marL="0" indent="0">
              <a:buNone/>
            </a:pPr>
            <a:endParaRPr lang="lv-LV" sz="1800" dirty="0"/>
          </a:p>
          <a:p>
            <a:pPr marL="0" indent="0">
              <a:buNone/>
            </a:pPr>
            <a:endParaRPr lang="lv-LV" sz="1800" dirty="0"/>
          </a:p>
          <a:p>
            <a:pPr marL="0" indent="0">
              <a:buNone/>
            </a:pPr>
            <a:r>
              <a:rPr lang="lv" sz="1800" b="1" dirty="0" smtClean="0">
                <a:solidFill>
                  <a:srgbClr val="FF0000"/>
                </a:solidFill>
              </a:rPr>
              <a:t/>
            </a:r>
            <a:br>
              <a:rPr lang="lv" sz="1800" b="1" dirty="0" smtClean="0">
                <a:solidFill>
                  <a:srgbClr val="FF0000"/>
                </a:solidFill>
              </a:rPr>
            </a:br>
            <a:endParaRPr lang="lv" sz="1800" dirty="0" smtClean="0"/>
          </a:p>
          <a:p>
            <a:pPr marL="0" indent="0">
              <a:buNone/>
            </a:pPr>
            <a:endParaRPr lang="lv-LV" sz="1800" dirty="0"/>
          </a:p>
          <a:p>
            <a:pPr marL="0" indent="0">
              <a:buNone/>
            </a:pPr>
            <a:endParaRPr lang="lv-LV" sz="1800" b="1" dirty="0">
              <a:solidFill>
                <a:srgbClr val="FF0000"/>
              </a:solidFill>
            </a:endParaRPr>
          </a:p>
          <a:p>
            <a:pPr marL="0" indent="0">
              <a:buNone/>
            </a:pPr>
            <a:endParaRPr lang="lv-LV" sz="1800" dirty="0"/>
          </a:p>
          <a:p>
            <a:pPr marL="0" indent="0">
              <a:buNone/>
            </a:pPr>
            <a:endParaRPr lang="lv-LV" sz="1800" dirty="0"/>
          </a:p>
          <a:p>
            <a:pPr marL="0" indent="0">
              <a:buNone/>
            </a:pPr>
            <a:endParaRPr lang="lv-LV" sz="1800" dirty="0"/>
          </a:p>
          <a:p>
            <a:pPr marL="0" indent="0">
              <a:buNone/>
            </a:pPr>
            <a:endParaRPr lang="lv-LV" sz="1800" dirty="0"/>
          </a:p>
          <a:p>
            <a:pPr marL="0" indent="0">
              <a:buNone/>
            </a:pPr>
            <a:r>
              <a:rPr lang="lv" sz="1200" b="1" dirty="0">
                <a:solidFill>
                  <a:srgbClr val="00B050"/>
                </a:solidFill>
              </a:rPr>
              <a:t/>
            </a:r>
            <a:br>
              <a:rPr lang="lv" sz="1200" b="1" dirty="0">
                <a:solidFill>
                  <a:srgbClr val="00B050"/>
                </a:solidFill>
              </a:rPr>
            </a:br>
            <a:r>
              <a:rPr lang="lv" sz="1200" b="1" dirty="0">
                <a:solidFill>
                  <a:srgbClr val="00B050"/>
                </a:solidFill>
              </a:rPr>
              <a:t/>
            </a:r>
            <a:br>
              <a:rPr lang="lv" sz="1200" b="1" dirty="0">
                <a:solidFill>
                  <a:srgbClr val="00B050"/>
                </a:solidFill>
              </a:rPr>
            </a:br>
            <a:endParaRPr lang="lv-LV" sz="1200" dirty="0"/>
          </a:p>
          <a:p>
            <a:pPr marL="0" indent="0">
              <a:buNone/>
            </a:pPr>
            <a:endParaRPr lang="lv-LV" sz="1200" dirty="0"/>
          </a:p>
          <a:p>
            <a:pPr marL="0" indent="0">
              <a:buNone/>
            </a:pPr>
            <a:endParaRPr lang="lv-LV" sz="1200" dirty="0"/>
          </a:p>
          <a:p>
            <a:pPr marL="0" indent="0">
              <a:buNone/>
            </a:pPr>
            <a:endParaRPr lang="lv-LV" sz="1200" dirty="0"/>
          </a:p>
          <a:p>
            <a:pPr marL="0" indent="0">
              <a:buNone/>
            </a:pPr>
            <a:endParaRPr lang="lv-LV" sz="1200" dirty="0"/>
          </a:p>
          <a:p>
            <a:pPr marL="0" indent="0">
              <a:buNone/>
            </a:pPr>
            <a:endParaRPr lang="lv" sz="1200" dirty="0"/>
          </a:p>
        </p:txBody>
      </p:sp>
    </p:spTree>
    <p:extLst>
      <p:ext uri="{BB962C8B-B14F-4D97-AF65-F5344CB8AC3E}">
        <p14:creationId xmlns:p14="http://schemas.microsoft.com/office/powerpoint/2010/main" val="7358402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F6AD7F7B-4D12-4EDD-9FC4-9F58C5D3A918}"/>
              </a:ext>
            </a:extLst>
          </p:cNvPr>
          <p:cNvSpPr>
            <a:spLocks noGrp="1"/>
          </p:cNvSpPr>
          <p:nvPr>
            <p:ph type="title"/>
          </p:nvPr>
        </p:nvSpPr>
        <p:spPr>
          <a:xfrm>
            <a:off x="1097280" y="286603"/>
            <a:ext cx="10058400" cy="1450757"/>
          </a:xfrm>
        </p:spPr>
        <p:txBody>
          <a:bodyPr/>
          <a:lstStyle/>
          <a:p>
            <a:r>
              <a:rPr lang="lv" b="1" dirty="0"/>
              <a:t>Zinātniskie pētījumi </a:t>
            </a:r>
            <a:endParaRPr lang="lv-LV" b="1" dirty="0"/>
          </a:p>
        </p:txBody>
      </p:sp>
      <p:sp>
        <p:nvSpPr>
          <p:cNvPr id="3" name="Satura vietturis 2">
            <a:extLst>
              <a:ext uri="{FF2B5EF4-FFF2-40B4-BE49-F238E27FC236}">
                <a16:creationId xmlns:a16="http://schemas.microsoft.com/office/drawing/2014/main" xmlns="" id="{C9A0AD0A-241B-4BFD-B0A0-655032B7395D}"/>
              </a:ext>
            </a:extLst>
          </p:cNvPr>
          <p:cNvSpPr>
            <a:spLocks noGrp="1"/>
          </p:cNvSpPr>
          <p:nvPr>
            <p:ph idx="1"/>
          </p:nvPr>
        </p:nvSpPr>
        <p:spPr>
          <a:xfrm>
            <a:off x="414338" y="1845733"/>
            <a:ext cx="11301412" cy="4483629"/>
          </a:xfrm>
        </p:spPr>
        <p:txBody>
          <a:bodyPr>
            <a:normAutofit fontScale="92500" lnSpcReduction="20000"/>
          </a:bodyPr>
          <a:lstStyle/>
          <a:p>
            <a:pPr marL="0" indent="0">
              <a:buNone/>
            </a:pPr>
            <a:r>
              <a:rPr lang="lv" b="1" dirty="0">
                <a:solidFill>
                  <a:schemeClr val="accent2">
                    <a:lumMod val="75000"/>
                  </a:schemeClr>
                </a:solidFill>
                <a:latin typeface="Agency FB" panose="020B0503020202020204" pitchFamily="34" charset="0"/>
              </a:rPr>
              <a:t>√ </a:t>
            </a:r>
            <a:r>
              <a:rPr lang="en-US" b="1" dirty="0"/>
              <a:t>Relation between the domestic dogs’ well-being and life expectancy, Dr </a:t>
            </a:r>
            <a:r>
              <a:rPr lang="en-US" b="1" dirty="0" err="1"/>
              <a:t>G.Lippert</a:t>
            </a:r>
            <a:endParaRPr lang="lv-LV" b="1" dirty="0"/>
          </a:p>
          <a:p>
            <a:pPr marL="0" indent="0">
              <a:buNone/>
            </a:pPr>
            <a:r>
              <a:rPr lang="lv-LV" dirty="0"/>
              <a:t>	</a:t>
            </a:r>
            <a:r>
              <a:rPr lang="lv-LV" sz="2400" dirty="0"/>
              <a:t>«Pētījumi rāda, ka dzīvnieki, kas tiek baroti ar mājas pārtiku ( dabīga ēdināšana ), vidēji sasniedz 13,1 gadu vecumu, dzīvnieki, kas tiek baroti ar industriāli ražoto barību, vidēji sasniedz 10,6 gadu vecumu, bet dzīvnieki ar kombinētu barošanu vidēji sasniedz 11,4 gadu vecumu».</a:t>
            </a:r>
          </a:p>
          <a:p>
            <a:pPr marL="0" indent="0">
              <a:buNone/>
            </a:pPr>
            <a:r>
              <a:rPr lang="lv" b="1" dirty="0">
                <a:solidFill>
                  <a:schemeClr val="accent2">
                    <a:lumMod val="75000"/>
                  </a:schemeClr>
                </a:solidFill>
                <a:latin typeface="Agency FB" panose="020B0503020202020204" pitchFamily="34" charset="0"/>
              </a:rPr>
              <a:t>√ </a:t>
            </a:r>
            <a:r>
              <a:rPr lang="en-US" b="1" dirty="0"/>
              <a:t>Raw meat based diet influences </a:t>
            </a:r>
            <a:r>
              <a:rPr lang="en-US" b="1" dirty="0" err="1"/>
              <a:t>faecal</a:t>
            </a:r>
            <a:r>
              <a:rPr lang="en-US" b="1" dirty="0"/>
              <a:t> microbiome and end products of fermentation in healthy dogs</a:t>
            </a:r>
            <a:r>
              <a:rPr lang="lv-LV" b="1" dirty="0"/>
              <a:t>, M.Sandri </a:t>
            </a:r>
            <a:r>
              <a:rPr lang="lv-LV" b="1" i="1" dirty="0"/>
              <a:t>et al</a:t>
            </a:r>
          </a:p>
          <a:p>
            <a:pPr marL="0" indent="0">
              <a:buNone/>
            </a:pPr>
            <a:r>
              <a:rPr lang="lv-LV" dirty="0"/>
              <a:t>	</a:t>
            </a:r>
            <a:r>
              <a:rPr lang="lv-LV" sz="2400" dirty="0"/>
              <a:t>«RAW diēta stimulē sabalansētu mikrofloras augšanu un pozitīvi ietekmē zarnu trakta veselību un funkcijas salīdzinot ar industriālo diētu».</a:t>
            </a:r>
          </a:p>
          <a:p>
            <a:pPr marL="0" indent="0">
              <a:buNone/>
            </a:pPr>
            <a:r>
              <a:rPr lang="lv" b="1" dirty="0">
                <a:solidFill>
                  <a:schemeClr val="accent2">
                    <a:lumMod val="75000"/>
                  </a:schemeClr>
                </a:solidFill>
                <a:latin typeface="Agency FB" panose="020B0503020202020204" pitchFamily="34" charset="0"/>
              </a:rPr>
              <a:t>√ </a:t>
            </a:r>
            <a:r>
              <a:rPr lang="en-US" b="1" dirty="0"/>
              <a:t>Postprandial energy expenditure in whole-food and processed-food meals: implications for daily energy expenditure</a:t>
            </a:r>
            <a:r>
              <a:rPr lang="lv-LV" b="1" dirty="0"/>
              <a:t>, B.Barr, C.Wright</a:t>
            </a:r>
          </a:p>
          <a:p>
            <a:pPr marL="0" indent="0">
              <a:buNone/>
            </a:pPr>
            <a:r>
              <a:rPr lang="lv-LV" dirty="0"/>
              <a:t>	</a:t>
            </a:r>
            <a:r>
              <a:rPr lang="lv-LV" sz="2400" dirty="0"/>
              <a:t>«Apstrādātas barības uzņemšana samazina gremošanas procesam paterēto enerģiju uz 50% salīdzinot ar neapstrādāto barību. Samazināts ikdienas enerģijas pateriņš izskaidro aptaukošanas problēmas saikni ar apstrādātas barības diētu».</a:t>
            </a:r>
          </a:p>
          <a:p>
            <a:pPr marL="201168" lvl="1" indent="0">
              <a:buNone/>
            </a:pPr>
            <a:r>
              <a:rPr lang="en-US" dirty="0"/>
              <a:t> </a:t>
            </a:r>
            <a:endParaRPr lang="lv-LV" dirty="0"/>
          </a:p>
        </p:txBody>
      </p:sp>
    </p:spTree>
    <p:extLst>
      <p:ext uri="{BB962C8B-B14F-4D97-AF65-F5344CB8AC3E}">
        <p14:creationId xmlns:p14="http://schemas.microsoft.com/office/powerpoint/2010/main" val="5449321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01FDC6-20AF-44C8-B172-4D821C69FD92}"/>
              </a:ext>
            </a:extLst>
          </p:cNvPr>
          <p:cNvSpPr>
            <a:spLocks noGrp="1"/>
          </p:cNvSpPr>
          <p:nvPr>
            <p:ph type="title"/>
          </p:nvPr>
        </p:nvSpPr>
        <p:spPr/>
        <p:txBody>
          <a:bodyPr/>
          <a:lstStyle/>
          <a:p>
            <a:r>
              <a:rPr lang="lv" b="1" dirty="0"/>
              <a:t>Zinātniskie pētījumi </a:t>
            </a:r>
            <a:endParaRPr lang="ru-RU" dirty="0"/>
          </a:p>
        </p:txBody>
      </p:sp>
      <p:sp>
        <p:nvSpPr>
          <p:cNvPr id="3" name="Content Placeholder 2">
            <a:extLst>
              <a:ext uri="{FF2B5EF4-FFF2-40B4-BE49-F238E27FC236}">
                <a16:creationId xmlns:a16="http://schemas.microsoft.com/office/drawing/2014/main" xmlns="" id="{5FCC5CE5-1332-4D80-9145-7CA5218DE0A6}"/>
              </a:ext>
            </a:extLst>
          </p:cNvPr>
          <p:cNvSpPr>
            <a:spLocks noGrp="1"/>
          </p:cNvSpPr>
          <p:nvPr>
            <p:ph idx="1"/>
          </p:nvPr>
        </p:nvSpPr>
        <p:spPr>
          <a:xfrm>
            <a:off x="1097280" y="1845733"/>
            <a:ext cx="10418445" cy="611717"/>
          </a:xfrm>
        </p:spPr>
        <p:txBody>
          <a:bodyPr>
            <a:normAutofit lnSpcReduction="10000"/>
          </a:bodyPr>
          <a:lstStyle/>
          <a:p>
            <a:r>
              <a:rPr lang="lv-LV" dirty="0"/>
              <a:t>Dabīga barība paliek gremošanas traktā ilgāku laiku, kas ļauj organismam absorbēt un izmantot vairāk barības vielu.</a:t>
            </a:r>
          </a:p>
          <a:p>
            <a:endParaRPr lang="ru-RU" dirty="0"/>
          </a:p>
        </p:txBody>
      </p:sp>
      <p:pic>
        <p:nvPicPr>
          <p:cNvPr id="2052" name="Picture 4" descr="https://i.gyazo.com/d67bd1bf05ed87e0f6a29d5fe263a366.png">
            <a:extLst>
              <a:ext uri="{FF2B5EF4-FFF2-40B4-BE49-F238E27FC236}">
                <a16:creationId xmlns:a16="http://schemas.microsoft.com/office/drawing/2014/main" xmlns="" id="{6239C22E-53F3-4757-AA8B-12C30337A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20191"/>
            <a:ext cx="6096000" cy="43688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i.gyazo.com/e91e50d9578ad0e50fb6258c7224f668.png">
            <a:extLst>
              <a:ext uri="{FF2B5EF4-FFF2-40B4-BE49-F238E27FC236}">
                <a16:creationId xmlns:a16="http://schemas.microsoft.com/office/drawing/2014/main" xmlns="" id="{546BE0B7-9F60-41DC-B9A5-476685AD67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668" y="2520191"/>
            <a:ext cx="6178092" cy="4337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9541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F6AD7F7B-4D12-4EDD-9FC4-9F58C5D3A918}"/>
              </a:ext>
            </a:extLst>
          </p:cNvPr>
          <p:cNvSpPr>
            <a:spLocks noGrp="1"/>
          </p:cNvSpPr>
          <p:nvPr>
            <p:ph type="title"/>
          </p:nvPr>
        </p:nvSpPr>
        <p:spPr>
          <a:xfrm>
            <a:off x="1097280" y="686654"/>
            <a:ext cx="1860233" cy="670660"/>
          </a:xfrm>
        </p:spPr>
        <p:txBody>
          <a:bodyPr>
            <a:normAutofit fontScale="90000"/>
          </a:bodyPr>
          <a:lstStyle/>
          <a:p>
            <a:r>
              <a:rPr lang="lv" b="1" dirty="0"/>
              <a:t>Viedokļi</a:t>
            </a:r>
            <a:endParaRPr lang="lv-LV" b="1" dirty="0"/>
          </a:p>
        </p:txBody>
      </p:sp>
      <p:sp>
        <p:nvSpPr>
          <p:cNvPr id="3" name="Satura vietturis 2">
            <a:extLst>
              <a:ext uri="{FF2B5EF4-FFF2-40B4-BE49-F238E27FC236}">
                <a16:creationId xmlns:a16="http://schemas.microsoft.com/office/drawing/2014/main" xmlns="" id="{C9A0AD0A-241B-4BFD-B0A0-655032B7395D}"/>
              </a:ext>
            </a:extLst>
          </p:cNvPr>
          <p:cNvSpPr>
            <a:spLocks noGrp="1"/>
          </p:cNvSpPr>
          <p:nvPr>
            <p:ph idx="1"/>
          </p:nvPr>
        </p:nvSpPr>
        <p:spPr>
          <a:xfrm>
            <a:off x="471487" y="1869141"/>
            <a:ext cx="8029576" cy="4288773"/>
          </a:xfrm>
        </p:spPr>
        <p:txBody>
          <a:bodyPr>
            <a:normAutofit/>
          </a:bodyPr>
          <a:lstStyle/>
          <a:p>
            <a:pPr marL="0" indent="0" algn="just">
              <a:buNone/>
            </a:pPr>
            <a:endParaRPr lang="lv-LV" sz="2100" b="1" dirty="0"/>
          </a:p>
          <a:p>
            <a:pPr marL="0" indent="0" algn="just">
              <a:buNone/>
            </a:pPr>
            <a:r>
              <a:rPr lang="lv-LV" sz="2400" b="1" dirty="0" smtClean="0"/>
              <a:t>Veterinārārste</a:t>
            </a:r>
            <a:r>
              <a:rPr lang="lv-LV" sz="2400" b="1" dirty="0"/>
              <a:t>,  </a:t>
            </a:r>
            <a:r>
              <a:rPr lang="lv-LV" sz="2400" b="1" dirty="0" smtClean="0"/>
              <a:t>homeopāte Ilze Pētersone</a:t>
            </a:r>
            <a:endParaRPr lang="lv-LV" sz="2400" b="1" dirty="0"/>
          </a:p>
          <a:p>
            <a:pPr algn="just"/>
            <a:r>
              <a:rPr lang="lv-LV" sz="2400" dirty="0" smtClean="0"/>
              <a:t>Lai dzīvnieks atveseļotos no slimības, visas izmaiņas organismā ir jāuztver kopumā, kā arī jānovērtē apkārtējās vides (ēdināšanas, vakcinācijas, medikamentu, selekcijas, u.c. faktoru) ietekme uz dzīvnieka organismu. Praktizējot šādu pieeju esmu novērojusi, ka mainot mājdzīvnieku (suņu, kaķu) ēdienkarti no komerciālās gatavās barības uz dabisko ēdināšanu (jēlu gaļu, jēliem kauliem un dārzeņiem), bieži vien sakārtojas visa organisma sistēmu darbība kopumā un dzīvnieka atveseļošanās notiek daudz ātrāk. </a:t>
            </a:r>
            <a:endParaRPr lang="lv-LV" sz="2400" dirty="0"/>
          </a:p>
        </p:txBody>
      </p:sp>
      <p:pic>
        <p:nvPicPr>
          <p:cNvPr id="8194" name="Picture 2" descr="http://www.dvc.lv/upload/pers/IlzePetersone2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9524" y="1869141"/>
            <a:ext cx="1531679" cy="1859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6364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C37476B2-3483-44CE-BDF4-0D07F0A3FCB3}"/>
              </a:ext>
            </a:extLst>
          </p:cNvPr>
          <p:cNvSpPr>
            <a:spLocks noGrp="1"/>
          </p:cNvSpPr>
          <p:nvPr>
            <p:ph type="title"/>
          </p:nvPr>
        </p:nvSpPr>
        <p:spPr/>
        <p:txBody>
          <a:bodyPr/>
          <a:lstStyle/>
          <a:p>
            <a:r>
              <a:rPr lang="lv" dirty="0" smtClean="0"/>
              <a:t>Suns vs vilks</a:t>
            </a:r>
            <a:endParaRPr lang="lv-LV" dirty="0"/>
          </a:p>
        </p:txBody>
      </p:sp>
      <p:pic>
        <p:nvPicPr>
          <p:cNvPr id="3074" name="Picture 2" descr="AttÄlu rezultÄti vaicÄjumam âdog vs wolf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543" y="1892300"/>
            <a:ext cx="8165914" cy="436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2349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F6AD7F7B-4D12-4EDD-9FC4-9F58C5D3A918}"/>
              </a:ext>
            </a:extLst>
          </p:cNvPr>
          <p:cNvSpPr>
            <a:spLocks noGrp="1"/>
          </p:cNvSpPr>
          <p:nvPr>
            <p:ph type="title"/>
          </p:nvPr>
        </p:nvSpPr>
        <p:spPr>
          <a:xfrm>
            <a:off x="1097280" y="686654"/>
            <a:ext cx="1860233" cy="670660"/>
          </a:xfrm>
        </p:spPr>
        <p:txBody>
          <a:bodyPr>
            <a:normAutofit fontScale="90000"/>
          </a:bodyPr>
          <a:lstStyle/>
          <a:p>
            <a:r>
              <a:rPr lang="lv" b="1" dirty="0"/>
              <a:t>Viedokļi</a:t>
            </a:r>
            <a:endParaRPr lang="lv-LV" b="1" dirty="0"/>
          </a:p>
        </p:txBody>
      </p:sp>
      <p:sp>
        <p:nvSpPr>
          <p:cNvPr id="3" name="Satura vietturis 2">
            <a:extLst>
              <a:ext uri="{FF2B5EF4-FFF2-40B4-BE49-F238E27FC236}">
                <a16:creationId xmlns:a16="http://schemas.microsoft.com/office/drawing/2014/main" xmlns="" id="{C9A0AD0A-241B-4BFD-B0A0-655032B7395D}"/>
              </a:ext>
            </a:extLst>
          </p:cNvPr>
          <p:cNvSpPr>
            <a:spLocks noGrp="1"/>
          </p:cNvSpPr>
          <p:nvPr>
            <p:ph idx="1"/>
          </p:nvPr>
        </p:nvSpPr>
        <p:spPr>
          <a:xfrm>
            <a:off x="471487" y="2656376"/>
            <a:ext cx="11482948" cy="3501538"/>
          </a:xfrm>
        </p:spPr>
        <p:txBody>
          <a:bodyPr>
            <a:normAutofit fontScale="92500" lnSpcReduction="10000"/>
          </a:bodyPr>
          <a:lstStyle/>
          <a:p>
            <a:r>
              <a:rPr lang="lv-LV" sz="2100" b="1" dirty="0" smtClean="0"/>
              <a:t>Veterinārārste </a:t>
            </a:r>
            <a:r>
              <a:rPr lang="lv-LV" sz="2100" b="1" dirty="0"/>
              <a:t>Jolanta Kuzņecova </a:t>
            </a:r>
            <a:r>
              <a:rPr lang="lv-LV" sz="2100" b="1" dirty="0" smtClean="0"/>
              <a:t/>
            </a:r>
            <a:br>
              <a:rPr lang="lv-LV" sz="2100" b="1" dirty="0" smtClean="0"/>
            </a:br>
            <a:r>
              <a:rPr lang="lv-LV" dirty="0" smtClean="0"/>
              <a:t>Ar </a:t>
            </a:r>
            <a:r>
              <a:rPr lang="lv-LV" dirty="0"/>
              <a:t>gaļu savus suņus sāku barot apmēram pirms 2-2,5 gadiem, pirms tam viņi ēda gan sauso, gan gaļu (un citus produktus). Tad, kad arvien vairāk sāka parādīties informācija par to, ka </a:t>
            </a:r>
            <a:r>
              <a:rPr lang="lv-LV" dirty="0" err="1"/>
              <a:t>pentobarbitāla</a:t>
            </a:r>
            <a:r>
              <a:rPr lang="lv-LV" dirty="0"/>
              <a:t> (eitanāzijas līdzekļa) klātbūtnes dēļ tiek atsauktas arvien jaunas sauso barību un konservu partijas, nolēmu, ka tomēr man ir svarīgi būt pārliecinātai par to, kas nonāk manu suņu bļodās/kuņģos. Un svaigā naturālā barība tomēr ir visfizioloģiskākā gaļēdājiem (lai arī suņus mēdz uzskatīt arī par visēdājiem).</a:t>
            </a:r>
          </a:p>
          <a:p>
            <a:pPr algn="just"/>
            <a:r>
              <a:rPr lang="lv-LV" dirty="0"/>
              <a:t/>
            </a:r>
            <a:br>
              <a:rPr lang="lv-LV" dirty="0"/>
            </a:br>
            <a:r>
              <a:rPr lang="lv-LV" dirty="0"/>
              <a:t>Sausā barība ir ērtāka pašam saimniekam, bet, padomājot, ka tur tomēr neizmanto augstākā labuma produktus, to termiski apstrādā un nereti lieto konservantus (tādus, kā BHA, BHT, </a:t>
            </a:r>
            <a:r>
              <a:rPr lang="lv-LV" dirty="0" err="1"/>
              <a:t>Etoksikvīns</a:t>
            </a:r>
            <a:r>
              <a:rPr lang="lv-LV" dirty="0"/>
              <a:t>, </a:t>
            </a:r>
            <a:r>
              <a:rPr lang="lv-LV" dirty="0" err="1"/>
              <a:t>Propilēnglikols</a:t>
            </a:r>
            <a:r>
              <a:rPr lang="lv-LV" dirty="0"/>
              <a:t> u.c.), nav zināma daudzu sastāvdaļu izcelsme un kvalitāte (piem., gaļas milti vai olbaltumvielu </a:t>
            </a:r>
            <a:r>
              <a:rPr lang="lv-LV" dirty="0" err="1"/>
              <a:t>hidrolizāts</a:t>
            </a:r>
            <a:r>
              <a:rPr lang="lv-LV" dirty="0"/>
              <a:t>) - pat, ja tehniski, rēķinot tauku/olbaltumvielu/ogļhidrātu attiecības ir perfektas, drošāk tomēr ir zināt, no kā tas ēdiens patiesībā ir pagatavots. Protams, ir ļoti daudz dzīvnieku, kuri visu mūžu ēd tikai sauso barību un jūtas/izskatās labi - bet, kamēr vien būs pieejami svaigi produkti par cenām, ko varu atļauties, mani suņi ēdīs naturāli.</a:t>
            </a:r>
          </a:p>
        </p:txBody>
      </p:sp>
      <p:pic>
        <p:nvPicPr>
          <p:cNvPr id="24582" name="Picture 6" descr="https://scontent.frix5-1.fna.fbcdn.net/v/t1.0-9/385262_532495360107612_594580310_n.jpg?_nc_cat=108&amp;_nc_ht=scontent.frix5-1.fna&amp;oh=5bc3ebd8c181004909440154ff6ab66b&amp;oe=5CA28E15"/>
          <p:cNvPicPr>
            <a:picLocks noChangeAspect="1" noChangeArrowheads="1"/>
          </p:cNvPicPr>
          <p:nvPr/>
        </p:nvPicPr>
        <p:blipFill rotWithShape="1">
          <a:blip r:embed="rId2">
            <a:extLst>
              <a:ext uri="{28A0092B-C50C-407E-A947-70E740481C1C}">
                <a14:useLocalDpi xmlns:a14="http://schemas.microsoft.com/office/drawing/2010/main" val="0"/>
              </a:ext>
            </a:extLst>
          </a:blip>
          <a:srcRect l="3924" t="10180" b="9454"/>
          <a:stretch/>
        </p:blipFill>
        <p:spPr bwMode="auto">
          <a:xfrm>
            <a:off x="5949335" y="0"/>
            <a:ext cx="5228252" cy="265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2028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F6AD7F7B-4D12-4EDD-9FC4-9F58C5D3A918}"/>
              </a:ext>
            </a:extLst>
          </p:cNvPr>
          <p:cNvSpPr>
            <a:spLocks noGrp="1"/>
          </p:cNvSpPr>
          <p:nvPr>
            <p:ph type="title"/>
          </p:nvPr>
        </p:nvSpPr>
        <p:spPr>
          <a:xfrm>
            <a:off x="1097280" y="686654"/>
            <a:ext cx="1860233" cy="670660"/>
          </a:xfrm>
        </p:spPr>
        <p:txBody>
          <a:bodyPr>
            <a:normAutofit fontScale="90000"/>
          </a:bodyPr>
          <a:lstStyle/>
          <a:p>
            <a:r>
              <a:rPr lang="lv" b="1" dirty="0"/>
              <a:t>Viedokļi</a:t>
            </a:r>
            <a:endParaRPr lang="lv-LV" b="1" dirty="0"/>
          </a:p>
        </p:txBody>
      </p:sp>
      <p:sp>
        <p:nvSpPr>
          <p:cNvPr id="3" name="Satura vietturis 2">
            <a:extLst>
              <a:ext uri="{FF2B5EF4-FFF2-40B4-BE49-F238E27FC236}">
                <a16:creationId xmlns:a16="http://schemas.microsoft.com/office/drawing/2014/main" xmlns="" id="{C9A0AD0A-241B-4BFD-B0A0-655032B7395D}"/>
              </a:ext>
            </a:extLst>
          </p:cNvPr>
          <p:cNvSpPr>
            <a:spLocks noGrp="1"/>
          </p:cNvSpPr>
          <p:nvPr>
            <p:ph idx="1"/>
          </p:nvPr>
        </p:nvSpPr>
        <p:spPr>
          <a:xfrm>
            <a:off x="471487" y="1869141"/>
            <a:ext cx="11287126" cy="4288773"/>
          </a:xfrm>
        </p:spPr>
        <p:txBody>
          <a:bodyPr>
            <a:normAutofit/>
          </a:bodyPr>
          <a:lstStyle/>
          <a:p>
            <a:pPr algn="just"/>
            <a:r>
              <a:rPr lang="lv-LV" sz="2100" b="1" dirty="0" smtClean="0"/>
              <a:t>Veterinārārsts </a:t>
            </a:r>
            <a:r>
              <a:rPr lang="lv-LV" sz="2100" b="1" dirty="0"/>
              <a:t>Armands </a:t>
            </a:r>
            <a:r>
              <a:rPr lang="lv-LV" sz="2100" b="1" dirty="0" err="1"/>
              <a:t>Vaiders</a:t>
            </a:r>
            <a:endParaRPr lang="lv-LV" sz="2100" b="1" dirty="0"/>
          </a:p>
          <a:p>
            <a:pPr algn="just"/>
            <a:r>
              <a:rPr lang="lv-LV" dirty="0"/>
              <a:t>Mākslīgā barība nav pati pilnība, turklāt nevar aizstāt dabisko, taču noder kā uztura pamats. Ilgstoši lietota mākslīgā barība veicina zobakmeņu rašanos un ātrāku zobu izkrišanu, un tad atkal vajag speciālo barību mutes kopšanai, kas maksā dārgi. Ja suņa uzturā dominē sausā barība, viņam jādzer daudz svaiga ūdens, taču tas ir nepieciešams jebkuram sunim. Vislabāk suni barot ar dabisko pārtiku, kas viņam arī labāk garšo, bet to ir grūti sabalansēt, lai apmierinātu dzīvnieka organismu ar visu nepieciešamo. Suns ir gaļēdājs, un tas nozīmē, ka viņam vajag ne vien gaļu, bet arī kaulus, skrimšļus, iekšējos orgānus, ādu, pat vilnas kumšķi, kas palīdz iztīrīt iekšas. Mākslīgajā barībā nav šā komplekta, jo ražošanā izmanto tikai subproduktus: plaušas, sirdis, nieres, aknas un pārtikas piedevas, ieskaitot linsēklu eļļu spalvu spožumam. Nedrīkst aizmirst, ka suns par kārumu uzskata tieši kaulus, trahejas, netīrītus govju kuņģus, kas ir ļoti ieteicami, jo uzlabo ādas stāvokli. Kauli ir labi, bet pareizos daudzumos un atkarībā no suņa vecuma. </a:t>
            </a:r>
            <a:r>
              <a:rPr lang="lv-LV" dirty="0" err="1"/>
              <a:t>Cukurkauls</a:t>
            </a:r>
            <a:r>
              <a:rPr lang="lv-LV" dirty="0"/>
              <a:t> ir teicams zobu aplikuma un zobakmens noņemšanas līdzeklis, tīra zarnu traktu un mehāniski arī blakus dziedzerus, kas citkārt rada problēmas, kuras jānovērš dakterim. Tas pēdējā laikā kļuvis īpaši aktuāli, un šķiet, ka cēlonis ir mākslīgās barības popularitātē un kaulu deficītā. Kauli ir dabisks kalcija avots, kas svarīgi augošam sunim.</a:t>
            </a:r>
          </a:p>
        </p:txBody>
      </p:sp>
    </p:spTree>
    <p:extLst>
      <p:ext uri="{BB962C8B-B14F-4D97-AF65-F5344CB8AC3E}">
        <p14:creationId xmlns:p14="http://schemas.microsoft.com/office/powerpoint/2010/main" val="37240464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8" name="Picture 10" descr="AttÄlu rezultÄti vaicÄjumam â?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56536">
            <a:off x="72672" y="398305"/>
            <a:ext cx="1768028" cy="1215245"/>
          </a:xfrm>
          <a:prstGeom prst="rect">
            <a:avLst/>
          </a:prstGeom>
          <a:noFill/>
          <a:extLst>
            <a:ext uri="{909E8E84-426E-40DD-AFC4-6F175D3DCCD1}">
              <a14:hiddenFill xmlns:a14="http://schemas.microsoft.com/office/drawing/2010/main">
                <a:solidFill>
                  <a:srgbClr val="FFFFFF"/>
                </a:solidFill>
              </a14:hiddenFill>
            </a:ext>
          </a:extLst>
        </p:spPr>
      </p:pic>
      <p:sp>
        <p:nvSpPr>
          <p:cNvPr id="2" name="Virsraksts 1">
            <a:extLst>
              <a:ext uri="{FF2B5EF4-FFF2-40B4-BE49-F238E27FC236}">
                <a16:creationId xmlns:a16="http://schemas.microsoft.com/office/drawing/2014/main" xmlns="" id="{F6AD7F7B-4D12-4EDD-9FC4-9F58C5D3A918}"/>
              </a:ext>
            </a:extLst>
          </p:cNvPr>
          <p:cNvSpPr>
            <a:spLocks noGrp="1"/>
          </p:cNvSpPr>
          <p:nvPr>
            <p:ph type="title"/>
          </p:nvPr>
        </p:nvSpPr>
        <p:spPr/>
        <p:txBody>
          <a:bodyPr/>
          <a:lstStyle/>
          <a:p>
            <a:r>
              <a:rPr lang="lv-LV" b="1" dirty="0"/>
              <a:t>Izmaksas</a:t>
            </a:r>
          </a:p>
        </p:txBody>
      </p:sp>
      <p:sp>
        <p:nvSpPr>
          <p:cNvPr id="3" name="Satura vietturis 2">
            <a:extLst>
              <a:ext uri="{FF2B5EF4-FFF2-40B4-BE49-F238E27FC236}">
                <a16:creationId xmlns:a16="http://schemas.microsoft.com/office/drawing/2014/main" xmlns="" id="{C9A0AD0A-241B-4BFD-B0A0-655032B7395D}"/>
              </a:ext>
            </a:extLst>
          </p:cNvPr>
          <p:cNvSpPr>
            <a:spLocks noGrp="1"/>
          </p:cNvSpPr>
          <p:nvPr>
            <p:ph idx="1"/>
          </p:nvPr>
        </p:nvSpPr>
        <p:spPr>
          <a:xfrm>
            <a:off x="342901" y="1923097"/>
            <a:ext cx="6043612" cy="4131734"/>
          </a:xfrm>
        </p:spPr>
        <p:txBody>
          <a:bodyPr>
            <a:normAutofit/>
          </a:bodyPr>
          <a:lstStyle/>
          <a:p>
            <a:pPr marL="0" indent="0">
              <a:buNone/>
            </a:pPr>
            <a:r>
              <a:rPr lang="lv-LV" dirty="0" smtClean="0"/>
              <a:t>Divi suņi: 27 kg un 29 </a:t>
            </a:r>
            <a:r>
              <a:rPr lang="lv-LV" dirty="0"/>
              <a:t>kg</a:t>
            </a:r>
            <a:r>
              <a:rPr lang="lv-LV" dirty="0" smtClean="0"/>
              <a:t>.</a:t>
            </a:r>
          </a:p>
          <a:p>
            <a:pPr marL="0" indent="0">
              <a:buNone/>
            </a:pPr>
            <a:r>
              <a:rPr lang="lv-LV" dirty="0"/>
              <a:t/>
            </a:r>
            <a:br>
              <a:rPr lang="lv-LV" dirty="0"/>
            </a:br>
            <a:r>
              <a:rPr lang="lv-LV" dirty="0"/>
              <a:t>Dienā apēd 3</a:t>
            </a:r>
            <a:r>
              <a:rPr lang="lv-LV" dirty="0" smtClean="0"/>
              <a:t>% </a:t>
            </a:r>
            <a:r>
              <a:rPr lang="lv-LV" dirty="0"/>
              <a:t>no ķermeņa svara, kas sastāda </a:t>
            </a:r>
            <a:r>
              <a:rPr lang="lv-LV" dirty="0" smtClean="0"/>
              <a:t>~ 870-900g katram. </a:t>
            </a:r>
            <a:r>
              <a:rPr lang="lv-LV" dirty="0" smtClean="0"/>
              <a:t> Pēc lielākas slodzes, sporta, līdz pat 4%.</a:t>
            </a:r>
            <a:endParaRPr lang="lv-LV" dirty="0" smtClean="0"/>
          </a:p>
          <a:p>
            <a:pPr marL="0" indent="0">
              <a:buNone/>
            </a:pPr>
            <a:r>
              <a:rPr lang="lv-LV" dirty="0" smtClean="0"/>
              <a:t>Mēnesī patēriņš 55 kg gaļas.</a:t>
            </a:r>
          </a:p>
          <a:p>
            <a:pPr marL="0" indent="0">
              <a:buNone/>
            </a:pPr>
            <a:r>
              <a:rPr lang="lv-LV" dirty="0"/>
              <a:t/>
            </a:r>
            <a:br>
              <a:rPr lang="lv-LV" dirty="0"/>
            </a:br>
            <a:r>
              <a:rPr lang="lv-LV" dirty="0"/>
              <a:t>Izmaksas mēnesī </a:t>
            </a:r>
            <a:r>
              <a:rPr lang="lv-LV" dirty="0" smtClean="0"/>
              <a:t>~ EUR 200,-</a:t>
            </a:r>
          </a:p>
          <a:p>
            <a:pPr marL="0" indent="0">
              <a:buNone/>
            </a:pPr>
            <a:r>
              <a:rPr lang="lv-LV" dirty="0" smtClean="0"/>
              <a:t>Vidējā cena par kg / EUR 3,50</a:t>
            </a:r>
            <a:endParaRPr lang="lv-LV" dirty="0"/>
          </a:p>
          <a:p>
            <a:pPr marL="0" indent="0">
              <a:buNone/>
            </a:pPr>
            <a:endParaRPr lang="lv-LV" dirty="0"/>
          </a:p>
        </p:txBody>
      </p:sp>
      <p:pic>
        <p:nvPicPr>
          <p:cNvPr id="22534" name="Picture 6" descr="AttÄlu rezultÄti vaicÄjumam âmoney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1" y="2669752"/>
            <a:ext cx="504825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5997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F6AD7F7B-4D12-4EDD-9FC4-9F58C5D3A918}"/>
              </a:ext>
            </a:extLst>
          </p:cNvPr>
          <p:cNvSpPr>
            <a:spLocks noGrp="1"/>
          </p:cNvSpPr>
          <p:nvPr>
            <p:ph type="title"/>
          </p:nvPr>
        </p:nvSpPr>
        <p:spPr/>
        <p:txBody>
          <a:bodyPr/>
          <a:lstStyle/>
          <a:p>
            <a:r>
              <a:rPr lang="lv" b="1" dirty="0"/>
              <a:t>Kas jāņem vērā barojot ar BARF?</a:t>
            </a:r>
            <a:endParaRPr lang="lv-LV" b="1" dirty="0"/>
          </a:p>
        </p:txBody>
      </p:sp>
      <p:sp>
        <p:nvSpPr>
          <p:cNvPr id="3" name="Satura vietturis 2">
            <a:extLst>
              <a:ext uri="{FF2B5EF4-FFF2-40B4-BE49-F238E27FC236}">
                <a16:creationId xmlns:a16="http://schemas.microsoft.com/office/drawing/2014/main" xmlns="" id="{C9A0AD0A-241B-4BFD-B0A0-655032B7395D}"/>
              </a:ext>
            </a:extLst>
          </p:cNvPr>
          <p:cNvSpPr>
            <a:spLocks noGrp="1"/>
          </p:cNvSpPr>
          <p:nvPr>
            <p:ph idx="1"/>
          </p:nvPr>
        </p:nvSpPr>
        <p:spPr>
          <a:xfrm>
            <a:off x="1097280" y="1845734"/>
            <a:ext cx="5574983" cy="4269316"/>
          </a:xfrm>
        </p:spPr>
        <p:txBody>
          <a:bodyPr>
            <a:normAutofit/>
          </a:bodyPr>
          <a:lstStyle/>
          <a:p>
            <a:r>
              <a:rPr lang="lv" b="1" dirty="0">
                <a:solidFill>
                  <a:schemeClr val="accent2">
                    <a:lumMod val="75000"/>
                  </a:schemeClr>
                </a:solidFill>
                <a:latin typeface="Agency FB" panose="020B0503020202020204" pitchFamily="34" charset="0"/>
              </a:rPr>
              <a:t>√ </a:t>
            </a:r>
            <a:r>
              <a:rPr lang="lv-LV" dirty="0"/>
              <a:t>Gaļu pirkt tikai pārbaudītu un pārbaudītās </a:t>
            </a:r>
            <a:r>
              <a:rPr lang="lv-LV" dirty="0" smtClean="0"/>
              <a:t>vietās;</a:t>
            </a:r>
            <a:endParaRPr lang="lv-LV" dirty="0"/>
          </a:p>
          <a:p>
            <a:r>
              <a:rPr lang="lv" b="1" dirty="0" smtClean="0">
                <a:solidFill>
                  <a:schemeClr val="accent2">
                    <a:lumMod val="75000"/>
                  </a:schemeClr>
                </a:solidFill>
                <a:latin typeface="Agency FB" panose="020B0503020202020204" pitchFamily="34" charset="0"/>
              </a:rPr>
              <a:t>√ </a:t>
            </a:r>
            <a:r>
              <a:rPr lang="lv-LV" dirty="0"/>
              <a:t>Diētas </a:t>
            </a:r>
            <a:r>
              <a:rPr lang="lv-LV" dirty="0" smtClean="0"/>
              <a:t>daudzveidība;</a:t>
            </a:r>
            <a:endParaRPr lang="lv-LV" dirty="0"/>
          </a:p>
          <a:p>
            <a:r>
              <a:rPr lang="lv" b="1" dirty="0">
                <a:solidFill>
                  <a:schemeClr val="accent2">
                    <a:lumMod val="75000"/>
                  </a:schemeClr>
                </a:solidFill>
                <a:latin typeface="Agency FB" panose="020B0503020202020204" pitchFamily="34" charset="0"/>
              </a:rPr>
              <a:t>√ </a:t>
            </a:r>
            <a:r>
              <a:rPr lang="lv-LV" dirty="0"/>
              <a:t>Objektīvi novertēt sava suņa enerģijas </a:t>
            </a:r>
            <a:r>
              <a:rPr lang="lv-LV" dirty="0" smtClean="0"/>
              <a:t>patēriņu </a:t>
            </a:r>
            <a:r>
              <a:rPr lang="lv-LV" dirty="0"/>
              <a:t>(aktivitātes līmeni</a:t>
            </a:r>
            <a:r>
              <a:rPr lang="lv-LV" dirty="0" smtClean="0"/>
              <a:t>);</a:t>
            </a:r>
            <a:endParaRPr lang="lv-LV" dirty="0"/>
          </a:p>
          <a:p>
            <a:pPr marL="0" indent="0">
              <a:buNone/>
            </a:pPr>
            <a:r>
              <a:rPr lang="lv-LV" dirty="0"/>
              <a:t> </a:t>
            </a:r>
            <a:r>
              <a:rPr lang="lv-LV" sz="2400" b="1" dirty="0">
                <a:solidFill>
                  <a:srgbClr val="FF0000"/>
                </a:solidFill>
              </a:rPr>
              <a:t>!</a:t>
            </a:r>
            <a:r>
              <a:rPr lang="lv-LV" dirty="0"/>
              <a:t> Jāatceras ka katram sunim ir individuālās vajadzības un metabolisma īpatnības.</a:t>
            </a:r>
          </a:p>
        </p:txBody>
      </p:sp>
      <p:pic>
        <p:nvPicPr>
          <p:cNvPr id="4" name="Picture 2" descr="SaistÄ«ts attÄ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017" y="2572750"/>
            <a:ext cx="4386263" cy="32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3371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F6AD7F7B-4D12-4EDD-9FC4-9F58C5D3A918}"/>
              </a:ext>
            </a:extLst>
          </p:cNvPr>
          <p:cNvSpPr>
            <a:spLocks noGrp="1"/>
          </p:cNvSpPr>
          <p:nvPr>
            <p:ph type="title"/>
          </p:nvPr>
        </p:nvSpPr>
        <p:spPr/>
        <p:txBody>
          <a:bodyPr>
            <a:normAutofit/>
          </a:bodyPr>
          <a:lstStyle/>
          <a:p>
            <a:r>
              <a:rPr lang="lv-LV" dirty="0"/>
              <a:t/>
            </a:r>
            <a:br>
              <a:rPr lang="lv-LV" dirty="0"/>
            </a:br>
            <a:r>
              <a:rPr lang="lv-LV" dirty="0"/>
              <a:t>Kāpēc BARF ir labāka </a:t>
            </a:r>
            <a:endParaRPr lang="lv-LV" b="1" dirty="0"/>
          </a:p>
        </p:txBody>
      </p:sp>
      <p:sp>
        <p:nvSpPr>
          <p:cNvPr id="3" name="Satura vietturis 2">
            <a:extLst>
              <a:ext uri="{FF2B5EF4-FFF2-40B4-BE49-F238E27FC236}">
                <a16:creationId xmlns:a16="http://schemas.microsoft.com/office/drawing/2014/main" xmlns="" id="{C9A0AD0A-241B-4BFD-B0A0-655032B7395D}"/>
              </a:ext>
            </a:extLst>
          </p:cNvPr>
          <p:cNvSpPr>
            <a:spLocks noGrp="1"/>
          </p:cNvSpPr>
          <p:nvPr>
            <p:ph idx="1"/>
          </p:nvPr>
        </p:nvSpPr>
        <p:spPr>
          <a:xfrm>
            <a:off x="1097279" y="1845734"/>
            <a:ext cx="4214309" cy="4055004"/>
          </a:xfrm>
        </p:spPr>
        <p:txBody>
          <a:bodyPr>
            <a:normAutofit/>
          </a:bodyPr>
          <a:lstStyle/>
          <a:p>
            <a:pPr marL="0" indent="0" algn="just">
              <a:buNone/>
            </a:pPr>
            <a:endParaRPr lang="lv" b="1" dirty="0">
              <a:solidFill>
                <a:schemeClr val="accent2">
                  <a:lumMod val="75000"/>
                </a:schemeClr>
              </a:solidFill>
              <a:latin typeface="Agency FB" panose="020B0503020202020204" pitchFamily="34" charset="0"/>
            </a:endParaRPr>
          </a:p>
          <a:p>
            <a:pPr marL="0" indent="0" algn="just">
              <a:buNone/>
            </a:pPr>
            <a:r>
              <a:rPr lang="lv" b="1" dirty="0">
                <a:solidFill>
                  <a:schemeClr val="accent2">
                    <a:lumMod val="75000"/>
                  </a:schemeClr>
                </a:solidFill>
                <a:latin typeface="Agency FB" panose="020B0503020202020204" pitchFamily="34" charset="0"/>
              </a:rPr>
              <a:t>√ </a:t>
            </a:r>
            <a:r>
              <a:rPr lang="lv-LV" dirty="0"/>
              <a:t>Organisms spēj uzņemt vairāk barības vielu -&gt; uzlabojas kopējais organisma stāvoklis (spīdīgāks apmatojums, mazāk ādas problēmu, stiprāka imunitāte utt)</a:t>
            </a:r>
          </a:p>
          <a:p>
            <a:pPr marL="0" indent="0" algn="just">
              <a:buNone/>
            </a:pPr>
            <a:r>
              <a:rPr lang="lv" b="1" dirty="0">
                <a:solidFill>
                  <a:schemeClr val="accent2">
                    <a:lumMod val="75000"/>
                  </a:schemeClr>
                </a:solidFill>
                <a:latin typeface="Agency FB" panose="020B0503020202020204" pitchFamily="34" charset="0"/>
              </a:rPr>
              <a:t>√ </a:t>
            </a:r>
            <a:r>
              <a:rPr lang="lv-LV" dirty="0"/>
              <a:t>Barības pārstrādei organisms patērē vairāk enerģijas -&gt; mazāks aptaukošanās risks.</a:t>
            </a:r>
          </a:p>
          <a:p>
            <a:pPr marL="0" indent="0" algn="just">
              <a:buNone/>
            </a:pPr>
            <a:r>
              <a:rPr lang="lv" b="1" dirty="0">
                <a:solidFill>
                  <a:schemeClr val="accent2">
                    <a:lumMod val="75000"/>
                  </a:schemeClr>
                </a:solidFill>
                <a:latin typeface="Agency FB" panose="020B0503020202020204" pitchFamily="34" charset="0"/>
              </a:rPr>
              <a:t>√ </a:t>
            </a:r>
            <a:r>
              <a:rPr lang="lv-LV" dirty="0"/>
              <a:t>Barība ilgāk paliek zarnu traktā -&gt; tiek absorbēts vairāk ūdens, kas rezultējas ar mazākām kakām </a:t>
            </a:r>
            <a:r>
              <a:rPr lang="lv-LV" dirty="0">
                <a:sym typeface="Wingdings" panose="05000000000000000000" pitchFamily="2" charset="2"/>
              </a:rPr>
              <a:t></a:t>
            </a:r>
            <a:endParaRPr lang="lv-LV" dirty="0"/>
          </a:p>
          <a:p>
            <a:pPr algn="just"/>
            <a:endParaRPr lang="lv-LV" dirty="0"/>
          </a:p>
        </p:txBody>
      </p:sp>
      <p:pic>
        <p:nvPicPr>
          <p:cNvPr id="2050" name="Picture 2" descr="SaistÄ«ts attÄ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864" y="2004638"/>
            <a:ext cx="5570816" cy="348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2665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F6AD7F7B-4D12-4EDD-9FC4-9F58C5D3A918}"/>
              </a:ext>
            </a:extLst>
          </p:cNvPr>
          <p:cNvSpPr>
            <a:spLocks noGrp="1"/>
          </p:cNvSpPr>
          <p:nvPr>
            <p:ph type="title"/>
          </p:nvPr>
        </p:nvSpPr>
        <p:spPr/>
        <p:txBody>
          <a:bodyPr>
            <a:normAutofit/>
          </a:bodyPr>
          <a:lstStyle/>
          <a:p>
            <a:r>
              <a:rPr lang="lv-LV" dirty="0"/>
              <a:t/>
            </a:r>
            <a:br>
              <a:rPr lang="lv-LV" dirty="0"/>
            </a:br>
            <a:r>
              <a:rPr lang="lv-LV" dirty="0" smtClean="0"/>
              <a:t>Noderīga informācija</a:t>
            </a:r>
            <a:endParaRPr lang="lv-LV" b="1" dirty="0"/>
          </a:p>
        </p:txBody>
      </p:sp>
      <p:sp>
        <p:nvSpPr>
          <p:cNvPr id="3" name="Satura vietturis 2">
            <a:extLst>
              <a:ext uri="{FF2B5EF4-FFF2-40B4-BE49-F238E27FC236}">
                <a16:creationId xmlns:a16="http://schemas.microsoft.com/office/drawing/2014/main" xmlns="" id="{C9A0AD0A-241B-4BFD-B0A0-655032B7395D}"/>
              </a:ext>
            </a:extLst>
          </p:cNvPr>
          <p:cNvSpPr>
            <a:spLocks noGrp="1"/>
          </p:cNvSpPr>
          <p:nvPr>
            <p:ph idx="1"/>
          </p:nvPr>
        </p:nvSpPr>
        <p:spPr>
          <a:xfrm>
            <a:off x="1097280" y="1845733"/>
            <a:ext cx="4408170" cy="3969279"/>
          </a:xfrm>
        </p:spPr>
        <p:txBody>
          <a:bodyPr>
            <a:normAutofit/>
          </a:bodyPr>
          <a:lstStyle/>
          <a:p>
            <a:pPr marL="0" indent="0">
              <a:buNone/>
            </a:pPr>
            <a:r>
              <a:rPr lang="lv-LV" sz="2400" dirty="0" err="1" smtClean="0">
                <a:solidFill>
                  <a:schemeClr val="tx1"/>
                </a:solidFill>
              </a:rPr>
              <a:t>Web</a:t>
            </a:r>
            <a:r>
              <a:rPr lang="lv-LV" sz="2400" dirty="0">
                <a:solidFill>
                  <a:schemeClr val="tx1"/>
                </a:solidFill>
              </a:rPr>
              <a:t>:</a:t>
            </a:r>
            <a:r>
              <a:rPr lang="lv-LV" sz="2200" dirty="0"/>
              <a:t/>
            </a:r>
            <a:br>
              <a:rPr lang="lv-LV" sz="2200" dirty="0"/>
            </a:br>
            <a:r>
              <a:rPr lang="lv-LV" sz="2200" dirty="0" smtClean="0"/>
              <a:t/>
            </a:r>
            <a:br>
              <a:rPr lang="lv-LV" sz="2200" dirty="0" smtClean="0"/>
            </a:br>
            <a:r>
              <a:rPr lang="en-US" sz="2200" dirty="0" smtClean="0">
                <a:hlinkClick r:id="rId2"/>
              </a:rPr>
              <a:t>https</a:t>
            </a:r>
            <a:r>
              <a:rPr lang="en-US" sz="2200" dirty="0">
                <a:hlinkClick r:id="rId2"/>
              </a:rPr>
              <a:t>://</a:t>
            </a:r>
            <a:r>
              <a:rPr lang="en-US" sz="2200" dirty="0" smtClean="0">
                <a:hlinkClick r:id="rId2"/>
              </a:rPr>
              <a:t>www.rfas.uk</a:t>
            </a:r>
            <a:r>
              <a:rPr lang="lv-LV" sz="2200" dirty="0" smtClean="0"/>
              <a:t> </a:t>
            </a:r>
          </a:p>
          <a:p>
            <a:pPr marL="0" indent="0">
              <a:buNone/>
            </a:pPr>
            <a:r>
              <a:rPr lang="en-US" sz="2200" dirty="0">
                <a:hlinkClick r:id="rId3"/>
              </a:rPr>
              <a:t>https://</a:t>
            </a:r>
            <a:r>
              <a:rPr lang="en-US" sz="2200" dirty="0" smtClean="0">
                <a:hlinkClick r:id="rId3"/>
              </a:rPr>
              <a:t>perfectlyrawsome.com/</a:t>
            </a:r>
            <a:endParaRPr lang="lv-LV" sz="2200" dirty="0"/>
          </a:p>
          <a:p>
            <a:pPr marL="0" indent="0">
              <a:buNone/>
            </a:pPr>
            <a:r>
              <a:rPr lang="en-US" sz="2200" dirty="0" smtClean="0">
                <a:hlinkClick r:id="rId4"/>
              </a:rPr>
              <a:t>https</a:t>
            </a:r>
            <a:r>
              <a:rPr lang="en-US" sz="2200" dirty="0">
                <a:hlinkClick r:id="rId4"/>
              </a:rPr>
              <a:t>://www.dogsnaturallymagazine.com</a:t>
            </a:r>
            <a:r>
              <a:rPr lang="en-US" sz="2200" dirty="0" smtClean="0">
                <a:hlinkClick r:id="rId4"/>
              </a:rPr>
              <a:t>/</a:t>
            </a:r>
            <a:r>
              <a:rPr lang="lv-LV" dirty="0" smtClean="0"/>
              <a:t/>
            </a:r>
            <a:br>
              <a:rPr lang="lv-LV" dirty="0" smtClean="0"/>
            </a:br>
            <a:r>
              <a:rPr lang="lv-LV" dirty="0" smtClean="0"/>
              <a:t/>
            </a:r>
            <a:br>
              <a:rPr lang="lv-LV" dirty="0" smtClean="0"/>
            </a:br>
            <a:endParaRPr lang="lv-LV" dirty="0"/>
          </a:p>
        </p:txBody>
      </p:sp>
      <p:sp>
        <p:nvSpPr>
          <p:cNvPr id="4" name="Rectangle 3"/>
          <p:cNvSpPr/>
          <p:nvPr/>
        </p:nvSpPr>
        <p:spPr>
          <a:xfrm>
            <a:off x="5505450" y="1819803"/>
            <a:ext cx="6096000" cy="3662541"/>
          </a:xfrm>
          <a:prstGeom prst="rect">
            <a:avLst/>
          </a:prstGeom>
        </p:spPr>
        <p:txBody>
          <a:bodyPr>
            <a:spAutoFit/>
          </a:bodyPr>
          <a:lstStyle/>
          <a:p>
            <a:r>
              <a:rPr lang="lv-LV" sz="2400" dirty="0"/>
              <a:t>Grāmatas: </a:t>
            </a:r>
            <a:r>
              <a:rPr lang="lv-LV" sz="2400" dirty="0" smtClean="0"/>
              <a:t/>
            </a:r>
            <a:br>
              <a:rPr lang="lv-LV" sz="2400" dirty="0" smtClean="0"/>
            </a:br>
            <a:r>
              <a:rPr lang="lv-LV" sz="2400" dirty="0" smtClean="0"/>
              <a:t/>
            </a:r>
            <a:br>
              <a:rPr lang="lv-LV" sz="2400" dirty="0" smtClean="0"/>
            </a:br>
            <a:r>
              <a:rPr lang="lv-LV" sz="2400" dirty="0" smtClean="0">
                <a:solidFill>
                  <a:schemeClr val="accent1">
                    <a:lumMod val="75000"/>
                  </a:schemeClr>
                </a:solidFill>
              </a:rPr>
              <a:t>* Dr. Ian </a:t>
            </a:r>
            <a:r>
              <a:rPr lang="lv-LV" sz="2400" dirty="0" err="1" smtClean="0">
                <a:solidFill>
                  <a:schemeClr val="accent1">
                    <a:lumMod val="75000"/>
                  </a:schemeClr>
                </a:solidFill>
              </a:rPr>
              <a:t>Billinghurst</a:t>
            </a:r>
            <a:r>
              <a:rPr lang="lv-LV" sz="2400" dirty="0" smtClean="0">
                <a:solidFill>
                  <a:schemeClr val="accent1">
                    <a:lumMod val="75000"/>
                  </a:schemeClr>
                </a:solidFill>
              </a:rPr>
              <a:t> «</a:t>
            </a:r>
            <a:r>
              <a:rPr lang="lv-LV" sz="2400" dirty="0" err="1" smtClean="0">
                <a:solidFill>
                  <a:schemeClr val="accent1">
                    <a:lumMod val="75000"/>
                  </a:schemeClr>
                </a:solidFill>
              </a:rPr>
              <a:t>Give</a:t>
            </a:r>
            <a:r>
              <a:rPr lang="lv-LV" sz="2400" dirty="0" smtClean="0">
                <a:solidFill>
                  <a:schemeClr val="accent1">
                    <a:lumMod val="75000"/>
                  </a:schemeClr>
                </a:solidFill>
              </a:rPr>
              <a:t> </a:t>
            </a:r>
            <a:r>
              <a:rPr lang="lv-LV" sz="2400" dirty="0" err="1">
                <a:solidFill>
                  <a:schemeClr val="accent1">
                    <a:lumMod val="75000"/>
                  </a:schemeClr>
                </a:solidFill>
              </a:rPr>
              <a:t>Y</a:t>
            </a:r>
            <a:r>
              <a:rPr lang="lv-LV" sz="2400" dirty="0" err="1" smtClean="0">
                <a:solidFill>
                  <a:schemeClr val="accent1">
                    <a:lumMod val="75000"/>
                  </a:schemeClr>
                </a:solidFill>
              </a:rPr>
              <a:t>our</a:t>
            </a:r>
            <a:r>
              <a:rPr lang="lv-LV" sz="2400" dirty="0" smtClean="0">
                <a:solidFill>
                  <a:schemeClr val="accent1">
                    <a:lumMod val="75000"/>
                  </a:schemeClr>
                </a:solidFill>
              </a:rPr>
              <a:t> Dog A </a:t>
            </a:r>
            <a:r>
              <a:rPr lang="lv-LV" sz="2400" dirty="0">
                <a:solidFill>
                  <a:schemeClr val="accent1">
                    <a:lumMod val="75000"/>
                  </a:schemeClr>
                </a:solidFill>
              </a:rPr>
              <a:t>B</a:t>
            </a:r>
            <a:r>
              <a:rPr lang="lv-LV" sz="2400" dirty="0" smtClean="0">
                <a:solidFill>
                  <a:schemeClr val="accent1">
                    <a:lumMod val="75000"/>
                  </a:schemeClr>
                </a:solidFill>
              </a:rPr>
              <a:t>one»</a:t>
            </a:r>
            <a:br>
              <a:rPr lang="lv-LV" sz="2400" dirty="0" smtClean="0">
                <a:solidFill>
                  <a:schemeClr val="accent1">
                    <a:lumMod val="75000"/>
                  </a:schemeClr>
                </a:solidFill>
              </a:rPr>
            </a:br>
            <a:r>
              <a:rPr lang="lv-LV" sz="2400" dirty="0" smtClean="0">
                <a:solidFill>
                  <a:schemeClr val="accent1">
                    <a:lumMod val="75000"/>
                  </a:schemeClr>
                </a:solidFill>
              </a:rPr>
              <a:t>* </a:t>
            </a:r>
            <a:r>
              <a:rPr lang="lv-LV" sz="2400" dirty="0" err="1" smtClean="0">
                <a:solidFill>
                  <a:schemeClr val="accent1">
                    <a:lumMod val="75000"/>
                  </a:schemeClr>
                </a:solidFill>
              </a:rPr>
              <a:t>Lew</a:t>
            </a:r>
            <a:r>
              <a:rPr lang="lv-LV" sz="2400" dirty="0" smtClean="0">
                <a:solidFill>
                  <a:schemeClr val="accent1">
                    <a:lumMod val="75000"/>
                  </a:schemeClr>
                </a:solidFill>
              </a:rPr>
              <a:t> </a:t>
            </a:r>
            <a:r>
              <a:rPr lang="lv-LV" sz="2400" dirty="0" err="1" smtClean="0">
                <a:solidFill>
                  <a:schemeClr val="accent1">
                    <a:lumMod val="75000"/>
                  </a:schemeClr>
                </a:solidFill>
              </a:rPr>
              <a:t>Olson</a:t>
            </a:r>
            <a:r>
              <a:rPr lang="lv-LV" sz="2400" dirty="0" smtClean="0">
                <a:solidFill>
                  <a:schemeClr val="accent1">
                    <a:lumMod val="75000"/>
                  </a:schemeClr>
                </a:solidFill>
              </a:rPr>
              <a:t> «</a:t>
            </a:r>
            <a:r>
              <a:rPr lang="lv-LV" sz="2400" dirty="0" err="1" smtClean="0">
                <a:solidFill>
                  <a:schemeClr val="accent1">
                    <a:lumMod val="75000"/>
                  </a:schemeClr>
                </a:solidFill>
              </a:rPr>
              <a:t>Raw</a:t>
            </a:r>
            <a:r>
              <a:rPr lang="lv-LV" sz="2400" dirty="0" smtClean="0">
                <a:solidFill>
                  <a:schemeClr val="accent1">
                    <a:lumMod val="75000"/>
                  </a:schemeClr>
                </a:solidFill>
              </a:rPr>
              <a:t> </a:t>
            </a:r>
            <a:r>
              <a:rPr lang="lv-LV" sz="2400" dirty="0" err="1" smtClean="0">
                <a:solidFill>
                  <a:schemeClr val="accent1">
                    <a:lumMod val="75000"/>
                  </a:schemeClr>
                </a:solidFill>
              </a:rPr>
              <a:t>and</a:t>
            </a:r>
            <a:r>
              <a:rPr lang="lv-LV" sz="2400" dirty="0" smtClean="0">
                <a:solidFill>
                  <a:schemeClr val="accent1">
                    <a:lumMod val="75000"/>
                  </a:schemeClr>
                </a:solidFill>
              </a:rPr>
              <a:t> Natural </a:t>
            </a:r>
            <a:r>
              <a:rPr lang="lv-LV" sz="2400" dirty="0" err="1" smtClean="0">
                <a:solidFill>
                  <a:schemeClr val="accent1">
                    <a:lumMod val="75000"/>
                  </a:schemeClr>
                </a:solidFill>
              </a:rPr>
              <a:t>Nutrition</a:t>
            </a:r>
            <a:r>
              <a:rPr lang="lv-LV" sz="2400" dirty="0" smtClean="0">
                <a:solidFill>
                  <a:schemeClr val="accent1">
                    <a:lumMod val="75000"/>
                  </a:schemeClr>
                </a:solidFill>
              </a:rPr>
              <a:t> </a:t>
            </a:r>
            <a:r>
              <a:rPr lang="lv-LV" sz="2400" dirty="0" err="1" smtClean="0">
                <a:solidFill>
                  <a:schemeClr val="accent1">
                    <a:lumMod val="75000"/>
                  </a:schemeClr>
                </a:solidFill>
              </a:rPr>
              <a:t>for</a:t>
            </a:r>
            <a:r>
              <a:rPr lang="lv-LV" sz="2400" dirty="0" smtClean="0">
                <a:solidFill>
                  <a:schemeClr val="accent1">
                    <a:lumMod val="75000"/>
                  </a:schemeClr>
                </a:solidFill>
              </a:rPr>
              <a:t> Dogs»</a:t>
            </a:r>
            <a:br>
              <a:rPr lang="lv-LV" sz="2400" dirty="0" smtClean="0">
                <a:solidFill>
                  <a:schemeClr val="accent1">
                    <a:lumMod val="75000"/>
                  </a:schemeClr>
                </a:solidFill>
              </a:rPr>
            </a:br>
            <a:r>
              <a:rPr lang="lv-LV" sz="2400" dirty="0" smtClean="0">
                <a:solidFill>
                  <a:schemeClr val="accent1">
                    <a:lumMod val="75000"/>
                  </a:schemeClr>
                </a:solidFill>
              </a:rPr>
              <a:t>* W. </a:t>
            </a:r>
            <a:r>
              <a:rPr lang="lv-LV" sz="2400" dirty="0" err="1" smtClean="0">
                <a:solidFill>
                  <a:schemeClr val="accent1">
                    <a:lumMod val="75000"/>
                  </a:schemeClr>
                </a:solidFill>
              </a:rPr>
              <a:t>Jean</a:t>
            </a:r>
            <a:r>
              <a:rPr lang="lv-LV" sz="2400" dirty="0" smtClean="0">
                <a:solidFill>
                  <a:schemeClr val="accent1">
                    <a:lumMod val="75000"/>
                  </a:schemeClr>
                </a:solidFill>
              </a:rPr>
              <a:t> </a:t>
            </a:r>
            <a:r>
              <a:rPr lang="lv-LV" sz="2400" dirty="0" err="1" smtClean="0">
                <a:solidFill>
                  <a:schemeClr val="accent1">
                    <a:lumMod val="75000"/>
                  </a:schemeClr>
                </a:solidFill>
              </a:rPr>
              <a:t>Dodds</a:t>
            </a:r>
            <a:r>
              <a:rPr lang="lv-LV" sz="2400" dirty="0" smtClean="0">
                <a:solidFill>
                  <a:schemeClr val="accent1">
                    <a:lumMod val="75000"/>
                  </a:schemeClr>
                </a:solidFill>
              </a:rPr>
              <a:t>, Diana R. </a:t>
            </a:r>
            <a:r>
              <a:rPr lang="lv-LV" sz="2400" dirty="0" err="1" smtClean="0">
                <a:solidFill>
                  <a:schemeClr val="accent1">
                    <a:lumMod val="75000"/>
                  </a:schemeClr>
                </a:solidFill>
              </a:rPr>
              <a:t>Laverdue</a:t>
            </a:r>
            <a:r>
              <a:rPr lang="lv-LV" sz="2400" dirty="0" smtClean="0">
                <a:solidFill>
                  <a:schemeClr val="accent1">
                    <a:lumMod val="75000"/>
                  </a:schemeClr>
                </a:solidFill>
              </a:rPr>
              <a:t> «</a:t>
            </a:r>
            <a:r>
              <a:rPr lang="lv-LV" sz="2400" dirty="0" err="1" smtClean="0">
                <a:solidFill>
                  <a:schemeClr val="accent1">
                    <a:lumMod val="75000"/>
                  </a:schemeClr>
                </a:solidFill>
              </a:rPr>
              <a:t>Canine</a:t>
            </a:r>
            <a:r>
              <a:rPr lang="lv-LV" sz="2400" dirty="0" smtClean="0">
                <a:solidFill>
                  <a:schemeClr val="accent1">
                    <a:lumMod val="75000"/>
                  </a:schemeClr>
                </a:solidFill>
              </a:rPr>
              <a:t> </a:t>
            </a:r>
            <a:r>
              <a:rPr lang="lv-LV" sz="2400" dirty="0" err="1" smtClean="0">
                <a:solidFill>
                  <a:schemeClr val="accent1">
                    <a:lumMod val="75000"/>
                  </a:schemeClr>
                </a:solidFill>
              </a:rPr>
              <a:t>Nutrigenomics</a:t>
            </a:r>
            <a:r>
              <a:rPr lang="lv-LV" sz="2400" dirty="0" smtClean="0">
                <a:solidFill>
                  <a:schemeClr val="accent1">
                    <a:lumMod val="75000"/>
                  </a:schemeClr>
                </a:solidFill>
              </a:rPr>
              <a:t> – </a:t>
            </a:r>
            <a:r>
              <a:rPr lang="lv-LV" sz="2400" dirty="0" err="1" smtClean="0">
                <a:solidFill>
                  <a:schemeClr val="accent1">
                    <a:lumMod val="75000"/>
                  </a:schemeClr>
                </a:solidFill>
              </a:rPr>
              <a:t>The</a:t>
            </a:r>
            <a:r>
              <a:rPr lang="lv-LV" sz="2400" dirty="0" smtClean="0">
                <a:solidFill>
                  <a:schemeClr val="accent1">
                    <a:lumMod val="75000"/>
                  </a:schemeClr>
                </a:solidFill>
              </a:rPr>
              <a:t> </a:t>
            </a:r>
            <a:r>
              <a:rPr lang="lv-LV" sz="2400" dirty="0" err="1" smtClean="0">
                <a:solidFill>
                  <a:schemeClr val="accent1">
                    <a:lumMod val="75000"/>
                  </a:schemeClr>
                </a:solidFill>
              </a:rPr>
              <a:t>New</a:t>
            </a:r>
            <a:r>
              <a:rPr lang="lv-LV" sz="2400" dirty="0" smtClean="0">
                <a:solidFill>
                  <a:schemeClr val="accent1">
                    <a:lumMod val="75000"/>
                  </a:schemeClr>
                </a:solidFill>
              </a:rPr>
              <a:t> </a:t>
            </a:r>
            <a:r>
              <a:rPr lang="lv-LV" sz="2400" dirty="0" err="1" smtClean="0">
                <a:solidFill>
                  <a:schemeClr val="accent1">
                    <a:lumMod val="75000"/>
                  </a:schemeClr>
                </a:solidFill>
              </a:rPr>
              <a:t>Science</a:t>
            </a:r>
            <a:r>
              <a:rPr lang="lv-LV" sz="2400" dirty="0" smtClean="0">
                <a:solidFill>
                  <a:schemeClr val="accent1">
                    <a:lumMod val="75000"/>
                  </a:schemeClr>
                </a:solidFill>
              </a:rPr>
              <a:t> </a:t>
            </a:r>
            <a:r>
              <a:rPr lang="lv-LV" sz="2400" dirty="0" err="1" smtClean="0">
                <a:solidFill>
                  <a:schemeClr val="accent1">
                    <a:lumMod val="75000"/>
                  </a:schemeClr>
                </a:solidFill>
              </a:rPr>
              <a:t>of</a:t>
            </a:r>
            <a:r>
              <a:rPr lang="lv-LV" sz="2400" dirty="0" smtClean="0">
                <a:solidFill>
                  <a:schemeClr val="accent1">
                    <a:lumMod val="75000"/>
                  </a:schemeClr>
                </a:solidFill>
              </a:rPr>
              <a:t> </a:t>
            </a:r>
            <a:r>
              <a:rPr lang="lv-LV" sz="2400" dirty="0" err="1" smtClean="0">
                <a:solidFill>
                  <a:schemeClr val="accent1">
                    <a:lumMod val="75000"/>
                  </a:schemeClr>
                </a:solidFill>
              </a:rPr>
              <a:t>Feeding</a:t>
            </a:r>
            <a:r>
              <a:rPr lang="lv-LV" sz="2400" dirty="0" smtClean="0">
                <a:solidFill>
                  <a:schemeClr val="accent1">
                    <a:lumMod val="75000"/>
                  </a:schemeClr>
                </a:solidFill>
              </a:rPr>
              <a:t> </a:t>
            </a:r>
            <a:r>
              <a:rPr lang="lv-LV" sz="2400" dirty="0" err="1" smtClean="0">
                <a:solidFill>
                  <a:schemeClr val="accent1">
                    <a:lumMod val="75000"/>
                  </a:schemeClr>
                </a:solidFill>
              </a:rPr>
              <a:t>Your</a:t>
            </a:r>
            <a:r>
              <a:rPr lang="lv-LV" sz="2400" dirty="0" smtClean="0">
                <a:solidFill>
                  <a:schemeClr val="accent1">
                    <a:lumMod val="75000"/>
                  </a:schemeClr>
                </a:solidFill>
              </a:rPr>
              <a:t> Dog For Optimum Health</a:t>
            </a:r>
          </a:p>
          <a:p>
            <a:r>
              <a:rPr lang="lv-LV" sz="2000" dirty="0" smtClean="0"/>
              <a:t/>
            </a:r>
            <a:br>
              <a:rPr lang="lv-LV" sz="2000" dirty="0" smtClean="0"/>
            </a:br>
            <a:endParaRPr lang="lv-LV" sz="2000" dirty="0" smtClean="0"/>
          </a:p>
        </p:txBody>
      </p:sp>
    </p:spTree>
    <p:extLst>
      <p:ext uri="{BB962C8B-B14F-4D97-AF65-F5344CB8AC3E}">
        <p14:creationId xmlns:p14="http://schemas.microsoft.com/office/powerpoint/2010/main" val="25789882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57623">
            <a:off x="97397" y="1232031"/>
            <a:ext cx="4095583" cy="2421595"/>
          </a:xfrm>
          <a:prstGeom prst="rect">
            <a:avLst/>
          </a:prstGeom>
        </p:spPr>
      </p:pic>
      <p:pic>
        <p:nvPicPr>
          <p:cNvPr id="20490" name="Picture 10" descr="https://scontent.frix5-1.fna.fbcdn.net/v/t1.15752-9/47294411_342948736496733_4125598988713852928_n.jpg?_nc_cat=109&amp;_nc_ht=scontent.frix5-1.fna&amp;oh=d955fabd39a56ff19abf52d273ef6a71&amp;oe=5CAEFCC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28222">
            <a:off x="4156017" y="1282337"/>
            <a:ext cx="3940924" cy="2955694"/>
          </a:xfrm>
          <a:prstGeom prst="rect">
            <a:avLst/>
          </a:prstGeom>
          <a:noFill/>
          <a:extLst>
            <a:ext uri="{909E8E84-426E-40DD-AFC4-6F175D3DCCD1}">
              <a14:hiddenFill xmlns:a14="http://schemas.microsoft.com/office/drawing/2010/main">
                <a:solidFill>
                  <a:srgbClr val="FFFFFF"/>
                </a:solidFill>
              </a14:hiddenFill>
            </a:ext>
          </a:extLst>
        </p:spPr>
      </p:pic>
      <p:sp>
        <p:nvSpPr>
          <p:cNvPr id="2" name="Virsraksts 1">
            <a:extLst>
              <a:ext uri="{FF2B5EF4-FFF2-40B4-BE49-F238E27FC236}">
                <a16:creationId xmlns:a16="http://schemas.microsoft.com/office/drawing/2014/main" xmlns="" id="{F6AD7F7B-4D12-4EDD-9FC4-9F58C5D3A918}"/>
              </a:ext>
            </a:extLst>
          </p:cNvPr>
          <p:cNvSpPr>
            <a:spLocks noGrp="1"/>
          </p:cNvSpPr>
          <p:nvPr>
            <p:ph type="title"/>
          </p:nvPr>
        </p:nvSpPr>
        <p:spPr>
          <a:xfrm>
            <a:off x="1097280" y="286603"/>
            <a:ext cx="10058400" cy="725103"/>
          </a:xfrm>
        </p:spPr>
        <p:txBody>
          <a:bodyPr/>
          <a:lstStyle/>
          <a:p>
            <a:r>
              <a:rPr lang="lv" b="1" dirty="0" smtClean="0"/>
              <a:t>Foto piemēri - ēdienkarte</a:t>
            </a:r>
            <a:endParaRPr lang="lv-LV"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0841">
            <a:off x="3836486" y="3970469"/>
            <a:ext cx="4064232" cy="229453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14507">
            <a:off x="-196740" y="3748370"/>
            <a:ext cx="4248212" cy="243914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91476">
            <a:off x="8179227" y="1535545"/>
            <a:ext cx="4028644" cy="237702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57580">
            <a:off x="7998649" y="4069574"/>
            <a:ext cx="3788678" cy="2328378"/>
          </a:xfrm>
          <a:prstGeom prst="rect">
            <a:avLst/>
          </a:prstGeom>
        </p:spPr>
      </p:pic>
    </p:spTree>
    <p:extLst>
      <p:ext uri="{BB962C8B-B14F-4D97-AF65-F5344CB8AC3E}">
        <p14:creationId xmlns:p14="http://schemas.microsoft.com/office/powerpoint/2010/main" val="27875512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F6AD7F7B-4D12-4EDD-9FC4-9F58C5D3A918}"/>
              </a:ext>
            </a:extLst>
          </p:cNvPr>
          <p:cNvSpPr>
            <a:spLocks noGrp="1"/>
          </p:cNvSpPr>
          <p:nvPr>
            <p:ph type="title"/>
          </p:nvPr>
        </p:nvSpPr>
        <p:spPr/>
        <p:txBody>
          <a:bodyPr>
            <a:normAutofit/>
          </a:bodyPr>
          <a:lstStyle/>
          <a:p>
            <a:r>
              <a:rPr lang="lv-LV" dirty="0"/>
              <a:t/>
            </a:r>
            <a:br>
              <a:rPr lang="lv-LV" dirty="0"/>
            </a:br>
            <a:r>
              <a:rPr lang="lv-LV" dirty="0" smtClean="0"/>
              <a:t>Aprīkojums lai sāktu </a:t>
            </a:r>
            <a:endParaRPr lang="lv-LV"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8210" y="1885791"/>
            <a:ext cx="6136539" cy="4368023"/>
          </a:xfrm>
          <a:prstGeom prst="rect">
            <a:avLst/>
          </a:prstGeom>
        </p:spPr>
      </p:pic>
    </p:spTree>
    <p:extLst>
      <p:ext uri="{BB962C8B-B14F-4D97-AF65-F5344CB8AC3E}">
        <p14:creationId xmlns:p14="http://schemas.microsoft.com/office/powerpoint/2010/main" val="24896050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ttÄlu rezultÄti vaicÄjumam âthank you for your attention dog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132" y="1896036"/>
            <a:ext cx="4618116" cy="42024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71601" y="712694"/>
            <a:ext cx="9184340" cy="923330"/>
          </a:xfrm>
          <a:prstGeom prst="rect">
            <a:avLst/>
          </a:prstGeom>
          <a:noFill/>
        </p:spPr>
        <p:txBody>
          <a:bodyPr wrap="square" rtlCol="0">
            <a:spAutoFit/>
          </a:bodyPr>
          <a:lstStyle/>
          <a:p>
            <a:pPr algn="ctr"/>
            <a:r>
              <a:rPr lang="lv-LV" sz="5400" spc="-50" dirty="0">
                <a:solidFill>
                  <a:schemeClr val="tx1">
                    <a:lumMod val="75000"/>
                    <a:lumOff val="25000"/>
                  </a:schemeClr>
                </a:solidFill>
                <a:latin typeface="+mj-lt"/>
                <a:ea typeface="+mj-ea"/>
                <a:cs typeface="+mj-cs"/>
              </a:rPr>
              <a:t>PALDIES PAR UZMANĪBU!</a:t>
            </a:r>
            <a:endParaRPr lang="en-US" sz="5400" spc="-50" dirty="0">
              <a:solidFill>
                <a:schemeClr val="tx1">
                  <a:lumMod val="75000"/>
                  <a:lumOff val="25000"/>
                </a:schemeClr>
              </a:solidFill>
              <a:latin typeface="+mj-lt"/>
              <a:ea typeface="+mj-ea"/>
              <a:cs typeface="+mj-cs"/>
            </a:endParaRPr>
          </a:p>
        </p:txBody>
      </p:sp>
      <p:sp>
        <p:nvSpPr>
          <p:cNvPr id="3" name="TextBox 2"/>
          <p:cNvSpPr txBox="1"/>
          <p:nvPr/>
        </p:nvSpPr>
        <p:spPr>
          <a:xfrm>
            <a:off x="5945716" y="1980069"/>
            <a:ext cx="5311249" cy="2693045"/>
          </a:xfrm>
          <a:prstGeom prst="rect">
            <a:avLst/>
          </a:prstGeom>
          <a:noFill/>
        </p:spPr>
        <p:txBody>
          <a:bodyPr wrap="square" rtlCol="0">
            <a:spAutoFit/>
          </a:bodyPr>
          <a:lstStyle/>
          <a:p>
            <a:r>
              <a:rPr lang="lv-LV" sz="3200" dirty="0">
                <a:solidFill>
                  <a:schemeClr val="accent2"/>
                </a:solidFill>
              </a:rPr>
              <a:t> </a:t>
            </a:r>
            <a:r>
              <a:rPr lang="lv-LV" sz="3200" dirty="0" smtClean="0">
                <a:solidFill>
                  <a:schemeClr val="accent2"/>
                </a:solidFill>
              </a:rPr>
              <a:t>    Jautājumi? </a:t>
            </a:r>
            <a:r>
              <a:rPr lang="lv-LV" sz="2400" dirty="0" smtClean="0">
                <a:solidFill>
                  <a:srgbClr val="00B050"/>
                </a:solidFill>
              </a:rPr>
              <a:t/>
            </a:r>
            <a:br>
              <a:rPr lang="lv-LV" sz="2400" dirty="0" smtClean="0">
                <a:solidFill>
                  <a:srgbClr val="00B050"/>
                </a:solidFill>
              </a:rPr>
            </a:br>
            <a:r>
              <a:rPr lang="lv-LV" sz="2400" dirty="0" smtClean="0">
                <a:solidFill>
                  <a:srgbClr val="00B050"/>
                </a:solidFill>
              </a:rPr>
              <a:t/>
            </a:r>
            <a:br>
              <a:rPr lang="lv-LV" sz="2400" dirty="0" smtClean="0">
                <a:solidFill>
                  <a:srgbClr val="00B050"/>
                </a:solidFill>
              </a:rPr>
            </a:br>
            <a:r>
              <a:rPr lang="lv-LV" dirty="0" smtClean="0"/>
              <a:t>                </a:t>
            </a:r>
            <a:br>
              <a:rPr lang="lv-LV" dirty="0" smtClean="0"/>
            </a:br>
            <a:r>
              <a:rPr lang="lv-LV" dirty="0" smtClean="0"/>
              <a:t>	  </a:t>
            </a:r>
            <a:r>
              <a:rPr lang="en-US" sz="1900" dirty="0" smtClean="0">
                <a:solidFill>
                  <a:schemeClr val="accent2"/>
                </a:solidFill>
                <a:hlinkClick r:id="rId3"/>
              </a:rPr>
              <a:t>https</a:t>
            </a:r>
            <a:r>
              <a:rPr lang="en-US" sz="1900" dirty="0">
                <a:solidFill>
                  <a:schemeClr val="accent2"/>
                </a:solidFill>
                <a:hlinkClick r:id="rId3"/>
              </a:rPr>
              <a:t>://</a:t>
            </a:r>
            <a:r>
              <a:rPr lang="en-US" sz="1900" dirty="0" smtClean="0">
                <a:solidFill>
                  <a:schemeClr val="accent2"/>
                </a:solidFill>
                <a:hlinkClick r:id="rId3"/>
              </a:rPr>
              <a:t>www.facebook.com/madara.matroze</a:t>
            </a:r>
            <a:endParaRPr lang="lv-LV" sz="1900" dirty="0" smtClean="0">
              <a:solidFill>
                <a:schemeClr val="accent2"/>
              </a:solidFill>
            </a:endParaRPr>
          </a:p>
          <a:p>
            <a:endParaRPr lang="en-US" sz="1900" dirty="0">
              <a:solidFill>
                <a:schemeClr val="accent2"/>
              </a:solidFill>
            </a:endParaRPr>
          </a:p>
          <a:p>
            <a:r>
              <a:rPr lang="lv-LV" sz="1900" dirty="0" smtClean="0">
                <a:solidFill>
                  <a:schemeClr val="accent2"/>
                </a:solidFill>
              </a:rPr>
              <a:t>          </a:t>
            </a:r>
            <a:r>
              <a:rPr lang="en-US" sz="1900" dirty="0" err="1" smtClean="0">
                <a:solidFill>
                  <a:schemeClr val="accent2"/>
                </a:solidFill>
                <a:hlinkClick r:id="rId4"/>
              </a:rPr>
              <a:t>madara.matroze</a:t>
            </a:r>
            <a:r>
              <a:rPr lang="lv-LV" sz="1900" dirty="0" smtClean="0">
                <a:solidFill>
                  <a:schemeClr val="accent2"/>
                </a:solidFill>
                <a:hlinkClick r:id="rId4"/>
              </a:rPr>
              <a:t>@gmail.com</a:t>
            </a:r>
            <a:r>
              <a:rPr lang="lv-LV" sz="1900" dirty="0" smtClean="0">
                <a:solidFill>
                  <a:schemeClr val="accent2"/>
                </a:solidFill>
              </a:rPr>
              <a:t> </a:t>
            </a:r>
          </a:p>
          <a:p>
            <a:endParaRPr lang="lv-LV" sz="1900" dirty="0"/>
          </a:p>
          <a:p>
            <a:r>
              <a:rPr lang="lv-LV" sz="1900" dirty="0" smtClean="0"/>
              <a:t>          </a:t>
            </a:r>
            <a:r>
              <a:rPr lang="lv-LV" sz="1900" dirty="0" smtClean="0">
                <a:solidFill>
                  <a:schemeClr val="accent2"/>
                </a:solidFill>
              </a:rPr>
              <a:t>+</a:t>
            </a:r>
            <a:r>
              <a:rPr lang="lv-LV" sz="1900" dirty="0">
                <a:solidFill>
                  <a:schemeClr val="accent2"/>
                </a:solidFill>
              </a:rPr>
              <a:t>371 20018040</a:t>
            </a:r>
            <a:endParaRPr lang="en-US" sz="1900" dirty="0">
              <a:solidFill>
                <a:schemeClr val="accent2"/>
              </a:solidFill>
            </a:endParaRPr>
          </a:p>
        </p:txBody>
      </p:sp>
      <p:pic>
        <p:nvPicPr>
          <p:cNvPr id="1026" name="Picture 2" descr="AttÄlu rezultÄti vaicÄjumam âtelephone iconâ"/>
          <p:cNvPicPr>
            <a:picLocks noChangeAspect="1" noChangeArrowheads="1"/>
          </p:cNvPicPr>
          <p:nvPr/>
        </p:nvPicPr>
        <p:blipFill rotWithShape="1">
          <a:blip r:embed="rId5">
            <a:extLst>
              <a:ext uri="{28A0092B-C50C-407E-A947-70E740481C1C}">
                <a14:useLocalDpi xmlns:a14="http://schemas.microsoft.com/office/drawing/2010/main" val="0"/>
              </a:ext>
            </a:extLst>
          </a:blip>
          <a:srcRect l="3030" t="4579" r="65502" b="65325"/>
          <a:stretch/>
        </p:blipFill>
        <p:spPr bwMode="auto">
          <a:xfrm>
            <a:off x="5945716" y="4126821"/>
            <a:ext cx="555097" cy="5309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ttÄlu rezultÄti vaicÄjumam âtelephone iconâ"/>
          <p:cNvPicPr>
            <a:picLocks noChangeAspect="1" noChangeArrowheads="1"/>
          </p:cNvPicPr>
          <p:nvPr/>
        </p:nvPicPr>
        <p:blipFill rotWithShape="1">
          <a:blip r:embed="rId5">
            <a:extLst>
              <a:ext uri="{28A0092B-C50C-407E-A947-70E740481C1C}">
                <a14:useLocalDpi xmlns:a14="http://schemas.microsoft.com/office/drawing/2010/main" val="0"/>
              </a:ext>
            </a:extLst>
          </a:blip>
          <a:srcRect l="34618" t="33741" r="34604" b="36292"/>
          <a:stretch/>
        </p:blipFill>
        <p:spPr bwMode="auto">
          <a:xfrm>
            <a:off x="5988577" y="3506406"/>
            <a:ext cx="542926" cy="5286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ttÄlu rezultÄti vaicÄjumam âtelephone iconâ"/>
          <p:cNvPicPr>
            <a:picLocks noChangeAspect="1" noChangeArrowheads="1"/>
          </p:cNvPicPr>
          <p:nvPr/>
        </p:nvPicPr>
        <p:blipFill rotWithShape="1">
          <a:blip r:embed="rId5">
            <a:extLst>
              <a:ext uri="{28A0092B-C50C-407E-A947-70E740481C1C}">
                <a14:useLocalDpi xmlns:a14="http://schemas.microsoft.com/office/drawing/2010/main" val="0"/>
              </a:ext>
            </a:extLst>
          </a:blip>
          <a:srcRect l="64092" t="64935" r="4320" b="4288"/>
          <a:stretch/>
        </p:blipFill>
        <p:spPr bwMode="auto">
          <a:xfrm>
            <a:off x="5988577" y="2917433"/>
            <a:ext cx="557212" cy="54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9007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C37476B2-3483-44CE-BDF4-0D07F0A3FCB3}"/>
              </a:ext>
            </a:extLst>
          </p:cNvPr>
          <p:cNvSpPr>
            <a:spLocks noGrp="1"/>
          </p:cNvSpPr>
          <p:nvPr>
            <p:ph type="title"/>
          </p:nvPr>
        </p:nvSpPr>
        <p:spPr/>
        <p:txBody>
          <a:bodyPr/>
          <a:lstStyle/>
          <a:p>
            <a:r>
              <a:rPr lang="lv" dirty="0" smtClean="0"/>
              <a:t>Suns gaļēdājs</a:t>
            </a:r>
            <a:endParaRPr lang="lv-LV" dirty="0"/>
          </a:p>
        </p:txBody>
      </p:sp>
      <p:sp>
        <p:nvSpPr>
          <p:cNvPr id="3" name="Satura vietturis 2">
            <a:extLst>
              <a:ext uri="{FF2B5EF4-FFF2-40B4-BE49-F238E27FC236}">
                <a16:creationId xmlns:a16="http://schemas.microsoft.com/office/drawing/2014/main" xmlns="" id="{091ED868-BBA8-4D2E-BED4-98F7F56BC904}"/>
              </a:ext>
            </a:extLst>
          </p:cNvPr>
          <p:cNvSpPr>
            <a:spLocks noGrp="1"/>
          </p:cNvSpPr>
          <p:nvPr>
            <p:ph idx="1"/>
          </p:nvPr>
        </p:nvSpPr>
        <p:spPr>
          <a:xfrm rot="10800000" flipV="1">
            <a:off x="524494" y="2328863"/>
            <a:ext cx="4576142" cy="3837849"/>
          </a:xfrm>
        </p:spPr>
        <p:txBody>
          <a:bodyPr>
            <a:normAutofit fontScale="47500" lnSpcReduction="20000"/>
          </a:bodyPr>
          <a:lstStyle/>
          <a:p>
            <a:pPr marL="0" indent="0">
              <a:buNone/>
            </a:pPr>
            <a:endParaRPr lang="lv-LV" sz="4000" b="1" dirty="0" smtClean="0"/>
          </a:p>
          <a:p>
            <a:pPr marL="0" indent="0">
              <a:buNone/>
            </a:pPr>
            <a:r>
              <a:rPr lang="en-US" sz="5100" b="1" dirty="0" smtClean="0"/>
              <a:t>5</a:t>
            </a:r>
            <a:r>
              <a:rPr lang="lv-LV" sz="5100" b="1" dirty="0" smtClean="0"/>
              <a:t> lietas, </a:t>
            </a:r>
            <a:r>
              <a:rPr lang="en-US" sz="5100" b="1" dirty="0" err="1" smtClean="0"/>
              <a:t>kas</a:t>
            </a:r>
            <a:r>
              <a:rPr lang="en-US" sz="5100" b="1" dirty="0" smtClean="0"/>
              <a:t> </a:t>
            </a:r>
            <a:r>
              <a:rPr lang="lv-LV" sz="5100" b="1" dirty="0" smtClean="0"/>
              <a:t>par to liecina:</a:t>
            </a:r>
            <a:endParaRPr lang="en-US" sz="5100" dirty="0"/>
          </a:p>
          <a:p>
            <a:pPr lvl="0"/>
            <a:r>
              <a:rPr lang="lv-LV" sz="5100" dirty="0" smtClean="0"/>
              <a:t>1) Suņa siekalas nesatur </a:t>
            </a:r>
            <a:r>
              <a:rPr lang="lv-LV" sz="5100" dirty="0" err="1" smtClean="0"/>
              <a:t>amilāzi</a:t>
            </a:r>
            <a:r>
              <a:rPr lang="lv-LV" sz="5100" dirty="0" smtClean="0"/>
              <a:t>;</a:t>
            </a:r>
          </a:p>
          <a:p>
            <a:pPr lvl="0"/>
            <a:r>
              <a:rPr lang="lv-LV" sz="5100" dirty="0" smtClean="0"/>
              <a:t>2) </a:t>
            </a:r>
            <a:r>
              <a:rPr lang="en-US" sz="5100" dirty="0" err="1" smtClean="0"/>
              <a:t>Īss</a:t>
            </a:r>
            <a:r>
              <a:rPr lang="en-US" sz="5100" dirty="0" smtClean="0"/>
              <a:t> </a:t>
            </a:r>
            <a:r>
              <a:rPr lang="en-US" sz="5100" dirty="0"/>
              <a:t>un </a:t>
            </a:r>
            <a:r>
              <a:rPr lang="en-US" sz="5100" dirty="0" err="1"/>
              <a:t>vienkāršs</a:t>
            </a:r>
            <a:r>
              <a:rPr lang="en-US" sz="5100" dirty="0"/>
              <a:t> </a:t>
            </a:r>
            <a:r>
              <a:rPr lang="en-US" sz="5100" dirty="0" err="1"/>
              <a:t>gremošanas</a:t>
            </a:r>
            <a:r>
              <a:rPr lang="en-US" sz="5100" dirty="0"/>
              <a:t> </a:t>
            </a:r>
            <a:r>
              <a:rPr lang="en-US" sz="5100" dirty="0" err="1" smtClean="0"/>
              <a:t>trakts</a:t>
            </a:r>
            <a:r>
              <a:rPr lang="lv-LV" sz="5100" dirty="0" smtClean="0"/>
              <a:t>; </a:t>
            </a:r>
          </a:p>
          <a:p>
            <a:pPr lvl="0"/>
            <a:r>
              <a:rPr lang="lv-LV" sz="5100" dirty="0" smtClean="0"/>
              <a:t>3) </a:t>
            </a:r>
            <a:r>
              <a:rPr lang="en-US" sz="5100" dirty="0" err="1" smtClean="0"/>
              <a:t>Zobu</a:t>
            </a:r>
            <a:r>
              <a:rPr lang="en-US" sz="5100" dirty="0" smtClean="0"/>
              <a:t> </a:t>
            </a:r>
            <a:r>
              <a:rPr lang="en-US" sz="5100" dirty="0"/>
              <a:t>un </a:t>
            </a:r>
            <a:r>
              <a:rPr lang="en-US" sz="5100" dirty="0" err="1"/>
              <a:t>žokļa</a:t>
            </a:r>
            <a:r>
              <a:rPr lang="en-US" sz="5100" dirty="0"/>
              <a:t> </a:t>
            </a:r>
            <a:r>
              <a:rPr lang="en-US" sz="5100" dirty="0" err="1" smtClean="0"/>
              <a:t>uzbūve</a:t>
            </a:r>
            <a:r>
              <a:rPr lang="lv-LV" sz="5100" dirty="0"/>
              <a:t>;</a:t>
            </a:r>
          </a:p>
          <a:p>
            <a:pPr lvl="0"/>
            <a:r>
              <a:rPr lang="lv-LV" sz="5100" dirty="0" smtClean="0"/>
              <a:t>4) </a:t>
            </a:r>
            <a:r>
              <a:rPr lang="en-US" sz="5100" dirty="0" err="1" smtClean="0"/>
              <a:t>Glikoneoģenēze</a:t>
            </a:r>
            <a:r>
              <a:rPr lang="lv-LV" sz="5100" dirty="0" smtClean="0"/>
              <a:t>;</a:t>
            </a:r>
          </a:p>
          <a:p>
            <a:pPr lvl="0"/>
            <a:r>
              <a:rPr lang="lv-LV" sz="5100" dirty="0" smtClean="0"/>
              <a:t>5) </a:t>
            </a:r>
            <a:r>
              <a:rPr lang="en-US" sz="5100" dirty="0" err="1" smtClean="0"/>
              <a:t>Insulīna</a:t>
            </a:r>
            <a:r>
              <a:rPr lang="en-US" sz="5100" dirty="0" smtClean="0"/>
              <a:t> </a:t>
            </a:r>
            <a:r>
              <a:rPr lang="en-US" sz="5100" dirty="0" err="1"/>
              <a:t>atbildes</a:t>
            </a:r>
            <a:r>
              <a:rPr lang="en-US" sz="5100" dirty="0"/>
              <a:t> </a:t>
            </a:r>
            <a:r>
              <a:rPr lang="en-US" sz="5100" dirty="0" err="1" smtClean="0"/>
              <a:t>reakcija</a:t>
            </a:r>
            <a:r>
              <a:rPr lang="lv-LV" sz="5100" dirty="0" smtClean="0"/>
              <a:t>;</a:t>
            </a:r>
            <a:r>
              <a:rPr lang="lv" sz="2400" dirty="0" smtClean="0"/>
              <a:t/>
            </a:r>
            <a:br>
              <a:rPr lang="lv" sz="2400" dirty="0" smtClean="0"/>
            </a:br>
            <a:endParaRPr lang="lv-LV" sz="2400" dirty="0"/>
          </a:p>
        </p:txBody>
      </p:sp>
      <p:pic>
        <p:nvPicPr>
          <p:cNvPr id="4098" name="Picture 2" descr="SaistÄ«ts attÄls"/>
          <p:cNvPicPr>
            <a:picLocks noChangeAspect="1" noChangeArrowheads="1"/>
          </p:cNvPicPr>
          <p:nvPr/>
        </p:nvPicPr>
        <p:blipFill rotWithShape="1">
          <a:blip r:embed="rId2">
            <a:extLst>
              <a:ext uri="{28A0092B-C50C-407E-A947-70E740481C1C}">
                <a14:useLocalDpi xmlns:a14="http://schemas.microsoft.com/office/drawing/2010/main" val="0"/>
              </a:ext>
            </a:extLst>
          </a:blip>
          <a:srcRect l="17689" t="16280" r="19491" b="7455"/>
          <a:stretch/>
        </p:blipFill>
        <p:spPr bwMode="auto">
          <a:xfrm>
            <a:off x="5100636" y="2765311"/>
            <a:ext cx="6815698" cy="296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2638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23A95C14-1190-4255-83BD-E95961861F93}"/>
              </a:ext>
            </a:extLst>
          </p:cNvPr>
          <p:cNvSpPr>
            <a:spLocks noGrp="1"/>
          </p:cNvSpPr>
          <p:nvPr>
            <p:ph type="title"/>
          </p:nvPr>
        </p:nvSpPr>
        <p:spPr/>
        <p:txBody>
          <a:bodyPr/>
          <a:lstStyle/>
          <a:p>
            <a:r>
              <a:rPr lang="lv" dirty="0"/>
              <a:t>Svaigās barošanas </a:t>
            </a:r>
            <a:r>
              <a:rPr lang="lv" dirty="0" smtClean="0"/>
              <a:t>veidi – Prey model</a:t>
            </a:r>
            <a:endParaRPr lang="lv-LV" dirty="0"/>
          </a:p>
        </p:txBody>
      </p:sp>
      <p:sp>
        <p:nvSpPr>
          <p:cNvPr id="3" name="Satura vietturis 2">
            <a:extLst>
              <a:ext uri="{FF2B5EF4-FFF2-40B4-BE49-F238E27FC236}">
                <a16:creationId xmlns:a16="http://schemas.microsoft.com/office/drawing/2014/main" xmlns="" id="{9D342B66-B065-4B6D-9DE9-5E7A31991DED}"/>
              </a:ext>
            </a:extLst>
          </p:cNvPr>
          <p:cNvSpPr>
            <a:spLocks noGrp="1"/>
          </p:cNvSpPr>
          <p:nvPr>
            <p:ph idx="1"/>
          </p:nvPr>
        </p:nvSpPr>
        <p:spPr>
          <a:xfrm>
            <a:off x="680321" y="1975338"/>
            <a:ext cx="6859961" cy="4172243"/>
          </a:xfrm>
        </p:spPr>
        <p:txBody>
          <a:bodyPr>
            <a:normAutofit/>
          </a:bodyPr>
          <a:lstStyle/>
          <a:p>
            <a:r>
              <a:rPr lang="lv" sz="2400" dirty="0" smtClean="0"/>
              <a:t>Nomedīts </a:t>
            </a:r>
            <a:r>
              <a:rPr lang="lv" sz="2400" dirty="0" smtClean="0"/>
              <a:t>dzīvnieks – nodrošina dzīvniekam tādu barību, kādu viņš nomedītu dzīvojot savvaļā;</a:t>
            </a:r>
            <a:r>
              <a:rPr lang="lv" dirty="0"/>
              <a:t/>
            </a:r>
            <a:br>
              <a:rPr lang="lv" dirty="0"/>
            </a:br>
            <a:r>
              <a:rPr lang="lv" sz="2200" dirty="0"/>
              <a:t/>
            </a:r>
            <a:br>
              <a:rPr lang="lv" sz="2200" dirty="0"/>
            </a:br>
            <a:endParaRPr lang="lv-LV" sz="2200" b="1" dirty="0"/>
          </a:p>
        </p:txBody>
      </p:sp>
      <p:sp>
        <p:nvSpPr>
          <p:cNvPr id="4" name="AutoShape 2" descr="AttÄlu rezultÄti vaicÄjumam âbarf and petsâ"/>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SaistÄ«ts attÄ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2780" y="2978564"/>
            <a:ext cx="4875004" cy="32418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3"/>
          <a:srcRect l="6672" r="14821" b="6944"/>
          <a:stretch/>
        </p:blipFill>
        <p:spPr>
          <a:xfrm>
            <a:off x="1422025" y="2978564"/>
            <a:ext cx="3829051" cy="3241878"/>
          </a:xfrm>
          <a:prstGeom prst="rect">
            <a:avLst/>
          </a:prstGeom>
          <a:effectLst>
            <a:outerShdw blurRad="50800" dist="50800" dir="5400000" sx="1000" sy="1000" algn="ctr" rotWithShape="0">
              <a:srgbClr val="000000">
                <a:alpha val="43137"/>
              </a:srgbClr>
            </a:outerShdw>
          </a:effectLst>
        </p:spPr>
      </p:pic>
    </p:spTree>
    <p:extLst>
      <p:ext uri="{BB962C8B-B14F-4D97-AF65-F5344CB8AC3E}">
        <p14:creationId xmlns:p14="http://schemas.microsoft.com/office/powerpoint/2010/main" val="20686797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B5C66092-7F38-4454-AE42-513FF09EB158}"/>
              </a:ext>
            </a:extLst>
          </p:cNvPr>
          <p:cNvSpPr>
            <a:spLocks noGrp="1"/>
          </p:cNvSpPr>
          <p:nvPr>
            <p:ph type="title"/>
          </p:nvPr>
        </p:nvSpPr>
        <p:spPr/>
        <p:txBody>
          <a:bodyPr/>
          <a:lstStyle/>
          <a:p>
            <a:r>
              <a:rPr lang="lv" dirty="0" smtClean="0"/>
              <a:t>Svaigās barošanas veidi – Franken</a:t>
            </a:r>
            <a:endParaRPr lang="lv-LV" dirty="0"/>
          </a:p>
        </p:txBody>
      </p:sp>
      <p:sp>
        <p:nvSpPr>
          <p:cNvPr id="3" name="Satura vietturis 2">
            <a:extLst>
              <a:ext uri="{FF2B5EF4-FFF2-40B4-BE49-F238E27FC236}">
                <a16:creationId xmlns:a16="http://schemas.microsoft.com/office/drawing/2014/main" xmlns="" id="{07A4B4AD-30F7-439A-AE7B-FFA698B0EB81}"/>
              </a:ext>
            </a:extLst>
          </p:cNvPr>
          <p:cNvSpPr>
            <a:spLocks noGrp="1"/>
          </p:cNvSpPr>
          <p:nvPr>
            <p:ph idx="1"/>
          </p:nvPr>
        </p:nvSpPr>
        <p:spPr>
          <a:xfrm>
            <a:off x="1097279" y="1845734"/>
            <a:ext cx="10543907" cy="1654704"/>
          </a:xfrm>
        </p:spPr>
        <p:txBody>
          <a:bodyPr>
            <a:normAutofit/>
          </a:bodyPr>
          <a:lstStyle/>
          <a:p>
            <a:pPr marL="0" indent="0">
              <a:buNone/>
            </a:pPr>
            <a:r>
              <a:rPr lang="lv" sz="2400" b="1" dirty="0"/>
              <a:t>FRANKEN</a:t>
            </a:r>
            <a:r>
              <a:rPr lang="lv" dirty="0"/>
              <a:t> medījums – apvieno dažādu dzīvnieku orgānus, </a:t>
            </a:r>
            <a:br>
              <a:rPr lang="lv" dirty="0"/>
            </a:br>
            <a:r>
              <a:rPr lang="lv" dirty="0"/>
              <a:t>lai attainotu pēc iespējas līdzīgāku </a:t>
            </a:r>
            <a:r>
              <a:rPr lang="lv" b="1" dirty="0"/>
              <a:t>PREY</a:t>
            </a:r>
            <a:r>
              <a:rPr lang="lv" dirty="0"/>
              <a:t> model</a:t>
            </a:r>
            <a:r>
              <a:rPr lang="lv" dirty="0" smtClean="0"/>
              <a:t>.</a:t>
            </a:r>
            <a:br>
              <a:rPr lang="lv" dirty="0" smtClean="0"/>
            </a:br>
            <a:r>
              <a:rPr lang="lv" dirty="0" smtClean="0"/>
              <a:t>Var sastāvēt no dzīvnieku kājām, astes, muguras, ribām, kakla vai viss karkass;</a:t>
            </a:r>
            <a:br>
              <a:rPr lang="lv" dirty="0" smtClean="0"/>
            </a:br>
            <a:r>
              <a:rPr lang="lv" dirty="0" smtClean="0"/>
              <a:t>Orgānu gaļa – aknas, nieres, aizkuņģa dziedzeris, liesa, tesmenis, sēklinieki, smadzenes, plaušas, spureklis.</a:t>
            </a:r>
            <a:endParaRPr lang="lv" dirty="0"/>
          </a:p>
        </p:txBody>
      </p:sp>
      <p:pic>
        <p:nvPicPr>
          <p:cNvPr id="4098" name="Picture 2" descr="SaistÄ«ts attÄ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128" y="3301736"/>
            <a:ext cx="2740554" cy="27405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usky eating a chicken leg quar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78" y="3301736"/>
            <a:ext cx="3836776" cy="27405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laskan Malamute eating a deer frame illustrating Prey Model vs BARF raw di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8756" y="3301736"/>
            <a:ext cx="3802431" cy="2716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8186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23A95C14-1190-4255-83BD-E95961861F93}"/>
              </a:ext>
            </a:extLst>
          </p:cNvPr>
          <p:cNvSpPr>
            <a:spLocks noGrp="1"/>
          </p:cNvSpPr>
          <p:nvPr>
            <p:ph type="title"/>
          </p:nvPr>
        </p:nvSpPr>
        <p:spPr/>
        <p:txBody>
          <a:bodyPr/>
          <a:lstStyle/>
          <a:p>
            <a:r>
              <a:rPr lang="lv" dirty="0" smtClean="0"/>
              <a:t>BARF proporcijas</a:t>
            </a:r>
            <a:endParaRPr lang="lv-LV" dirty="0"/>
          </a:p>
        </p:txBody>
      </p:sp>
      <p:sp>
        <p:nvSpPr>
          <p:cNvPr id="3" name="Satura vietturis 2">
            <a:extLst>
              <a:ext uri="{FF2B5EF4-FFF2-40B4-BE49-F238E27FC236}">
                <a16:creationId xmlns:a16="http://schemas.microsoft.com/office/drawing/2014/main" xmlns="" id="{9D342B66-B065-4B6D-9DE9-5E7A31991DED}"/>
              </a:ext>
            </a:extLst>
          </p:cNvPr>
          <p:cNvSpPr>
            <a:spLocks noGrp="1"/>
          </p:cNvSpPr>
          <p:nvPr>
            <p:ph idx="1"/>
          </p:nvPr>
        </p:nvSpPr>
        <p:spPr>
          <a:xfrm>
            <a:off x="460375" y="1764981"/>
            <a:ext cx="6707561" cy="4172243"/>
          </a:xfrm>
        </p:spPr>
        <p:txBody>
          <a:bodyPr>
            <a:normAutofit lnSpcReduction="10000"/>
          </a:bodyPr>
          <a:lstStyle/>
          <a:p>
            <a:pPr algn="just"/>
            <a:r>
              <a:rPr lang="lv" dirty="0"/>
              <a:t/>
            </a:r>
            <a:br>
              <a:rPr lang="lv" dirty="0"/>
            </a:br>
            <a:r>
              <a:rPr lang="lv" sz="2400" b="1" dirty="0"/>
              <a:t>BARF</a:t>
            </a:r>
            <a:r>
              <a:rPr lang="lv" b="1" dirty="0"/>
              <a:t> </a:t>
            </a:r>
            <a:r>
              <a:rPr lang="lv" sz="2200" dirty="0"/>
              <a:t>(Biologically appropriate raw food) </a:t>
            </a:r>
          </a:p>
          <a:p>
            <a:r>
              <a:rPr lang="lv" sz="2400" b="1" dirty="0">
                <a:solidFill>
                  <a:schemeClr val="accent2">
                    <a:lumMod val="75000"/>
                  </a:schemeClr>
                </a:solidFill>
                <a:latin typeface="Agency FB" panose="020B0503020202020204" pitchFamily="34" charset="0"/>
              </a:rPr>
              <a:t>√ </a:t>
            </a:r>
            <a:r>
              <a:rPr lang="lv" sz="2200" dirty="0" smtClean="0"/>
              <a:t>50% muskuļu gaļa, 30% gaļīgi kauli, 10% orgāni, 10% dārzeņi, augļi;</a:t>
            </a:r>
            <a:endParaRPr lang="lv" sz="2200" dirty="0" smtClean="0"/>
          </a:p>
          <a:p>
            <a:r>
              <a:rPr lang="lv" sz="2400" b="1" dirty="0" smtClean="0">
                <a:solidFill>
                  <a:schemeClr val="accent2">
                    <a:lumMod val="75000"/>
                  </a:schemeClr>
                </a:solidFill>
                <a:latin typeface="Agency FB" panose="020B0503020202020204" pitchFamily="34" charset="0"/>
              </a:rPr>
              <a:t>√</a:t>
            </a:r>
            <a:r>
              <a:rPr lang="lv-LV" sz="2400" b="1" dirty="0" smtClean="0"/>
              <a:t> </a:t>
            </a:r>
            <a:r>
              <a:rPr lang="lv" sz="2200" dirty="0" smtClean="0"/>
              <a:t>Skābpiena produkti (biezpiens, bezpiedevu jogurts) – </a:t>
            </a:r>
            <a:br>
              <a:rPr lang="lv" sz="2200" dirty="0" smtClean="0"/>
            </a:br>
            <a:r>
              <a:rPr lang="lv" sz="2200" dirty="0" smtClean="0"/>
              <a:t>pēc nepieciešamības – zarnu mikrofloras uzturēšanai;</a:t>
            </a:r>
            <a:endParaRPr lang="lv" sz="2200" dirty="0" smtClean="0"/>
          </a:p>
          <a:p>
            <a:r>
              <a:rPr lang="lv" sz="2400" b="1" dirty="0" smtClean="0">
                <a:solidFill>
                  <a:schemeClr val="accent2">
                    <a:lumMod val="75000"/>
                  </a:schemeClr>
                </a:solidFill>
                <a:latin typeface="Agency FB" panose="020B0503020202020204" pitchFamily="34" charset="0"/>
              </a:rPr>
              <a:t>√ </a:t>
            </a:r>
            <a:r>
              <a:rPr lang="lv" sz="2200" dirty="0"/>
              <a:t>P</a:t>
            </a:r>
            <a:r>
              <a:rPr lang="lv" sz="2200" dirty="0" smtClean="0"/>
              <a:t>apildbarības </a:t>
            </a:r>
            <a:r>
              <a:rPr lang="lv" sz="2200" dirty="0" smtClean="0"/>
              <a:t>vielas – olas, eļļas (linsēklu, olīvu, kokosriekstu, kaņepju, zivju), lucernas, brūnaļģu pulveris, </a:t>
            </a:r>
            <a:br>
              <a:rPr lang="lv" sz="2200" dirty="0" smtClean="0"/>
            </a:br>
            <a:r>
              <a:rPr lang="lv" sz="2200" dirty="0" smtClean="0"/>
              <a:t>spirulina, kurkuma, samaltas sēklas (ķirbju, linsēklas, saulespuķu);</a:t>
            </a:r>
            <a:br>
              <a:rPr lang="lv" sz="2200" dirty="0" smtClean="0"/>
            </a:br>
            <a:r>
              <a:rPr lang="lv" sz="2200" dirty="0"/>
              <a:t/>
            </a:r>
            <a:br>
              <a:rPr lang="lv" sz="2200" dirty="0"/>
            </a:br>
            <a:r>
              <a:rPr lang="lv" sz="2400" b="1" dirty="0">
                <a:solidFill>
                  <a:schemeClr val="accent2">
                    <a:lumMod val="75000"/>
                  </a:schemeClr>
                </a:solidFill>
                <a:latin typeface="Agency FB" panose="020B0503020202020204" pitchFamily="34" charset="0"/>
              </a:rPr>
              <a:t>√</a:t>
            </a:r>
            <a:r>
              <a:rPr lang="lv-LV" sz="2400" b="1" dirty="0"/>
              <a:t> </a:t>
            </a:r>
            <a:r>
              <a:rPr lang="lv" sz="2200" dirty="0" smtClean="0"/>
              <a:t>Šķiedrvielas (kviešu klijas, ceļtekas sēnalas);</a:t>
            </a:r>
            <a:endParaRPr lang="lv-LV" sz="2200" b="1" dirty="0"/>
          </a:p>
        </p:txBody>
      </p:sp>
      <p:sp>
        <p:nvSpPr>
          <p:cNvPr id="4" name="AutoShape 2" descr="AttÄlu rezultÄti vaicÄjumam âbarf and petsâ"/>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SaistÄ«ts attÄ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7565" y="1933685"/>
            <a:ext cx="4812514" cy="3438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0042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SaistÄ«ts attÄ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449" y="1785936"/>
            <a:ext cx="2466975" cy="1847851"/>
          </a:xfrm>
          <a:prstGeom prst="rect">
            <a:avLst/>
          </a:prstGeom>
          <a:noFill/>
          <a:extLst>
            <a:ext uri="{909E8E84-426E-40DD-AFC4-6F175D3DCCD1}">
              <a14:hiddenFill xmlns:a14="http://schemas.microsoft.com/office/drawing/2010/main">
                <a:solidFill>
                  <a:srgbClr val="FFFFFF"/>
                </a:solidFill>
              </a14:hiddenFill>
            </a:ext>
          </a:extLst>
        </p:spPr>
      </p:pic>
      <p:sp>
        <p:nvSpPr>
          <p:cNvPr id="2" name="Virsraksts 1">
            <a:extLst>
              <a:ext uri="{FF2B5EF4-FFF2-40B4-BE49-F238E27FC236}">
                <a16:creationId xmlns:a16="http://schemas.microsoft.com/office/drawing/2014/main" xmlns="" id="{D381BFFF-63CF-43F9-8080-4046B1033CBB}"/>
              </a:ext>
            </a:extLst>
          </p:cNvPr>
          <p:cNvSpPr>
            <a:spLocks noGrp="1"/>
          </p:cNvSpPr>
          <p:nvPr>
            <p:ph type="title"/>
          </p:nvPr>
        </p:nvSpPr>
        <p:spPr>
          <a:xfrm>
            <a:off x="1097280" y="286603"/>
            <a:ext cx="10058400" cy="913547"/>
          </a:xfrm>
        </p:spPr>
        <p:txBody>
          <a:bodyPr>
            <a:normAutofit/>
          </a:bodyPr>
          <a:lstStyle/>
          <a:p>
            <a:r>
              <a:rPr lang="lv" b="1" dirty="0"/>
              <a:t>GAĻA</a:t>
            </a:r>
            <a:endParaRPr lang="lv-LV" b="1" dirty="0"/>
          </a:p>
        </p:txBody>
      </p:sp>
      <p:pic>
        <p:nvPicPr>
          <p:cNvPr id="10242" name="Picture 2" descr="https://4.bp.blogspot.com/-O9sDyMHSzU4/UAq3hKi9qFI/AAAAAAAAAJI/QefEV5D9tBk/s1600/1-IMG_1041.JPG"/>
          <p:cNvPicPr>
            <a:picLocks noChangeAspect="1" noChangeArrowheads="1"/>
          </p:cNvPicPr>
          <p:nvPr/>
        </p:nvPicPr>
        <p:blipFill rotWithShape="1">
          <a:blip r:embed="rId3">
            <a:extLst>
              <a:ext uri="{28A0092B-C50C-407E-A947-70E740481C1C}">
                <a14:useLocalDpi xmlns:a14="http://schemas.microsoft.com/office/drawing/2010/main" val="0"/>
              </a:ext>
            </a:extLst>
          </a:blip>
          <a:srcRect l="3527" t="1459" r="5249" b="6796"/>
          <a:stretch/>
        </p:blipFill>
        <p:spPr bwMode="auto">
          <a:xfrm>
            <a:off x="674449" y="3633787"/>
            <a:ext cx="3546951" cy="268207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aistÄ«ts attÄ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994" y="1814673"/>
            <a:ext cx="3362325" cy="222885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SaistÄ«ts attÄls"/>
          <p:cNvPicPr>
            <a:picLocks noChangeAspect="1" noChangeArrowheads="1"/>
          </p:cNvPicPr>
          <p:nvPr/>
        </p:nvPicPr>
        <p:blipFill rotWithShape="1">
          <a:blip r:embed="rId5">
            <a:extLst>
              <a:ext uri="{28A0092B-C50C-407E-A947-70E740481C1C}">
                <a14:useLocalDpi xmlns:a14="http://schemas.microsoft.com/office/drawing/2010/main" val="0"/>
              </a:ext>
            </a:extLst>
          </a:blip>
          <a:srcRect l="3215" t="20214" r="2550" b="7446"/>
          <a:stretch/>
        </p:blipFill>
        <p:spPr bwMode="auto">
          <a:xfrm>
            <a:off x="4622919" y="4265298"/>
            <a:ext cx="3814762"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SaistÄ«ts attÄ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8113" y="4265298"/>
            <a:ext cx="2514600" cy="1819276"/>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AttÄlu rezultÄti vaicÄjumam âMUSCLE MEAT FOR DOGSâ"/>
          <p:cNvPicPr>
            <a:picLocks noChangeAspect="1" noChangeArrowheads="1"/>
          </p:cNvPicPr>
          <p:nvPr/>
        </p:nvPicPr>
        <p:blipFill rotWithShape="1">
          <a:blip r:embed="rId7">
            <a:extLst>
              <a:ext uri="{28A0092B-C50C-407E-A947-70E740481C1C}">
                <a14:useLocalDpi xmlns:a14="http://schemas.microsoft.com/office/drawing/2010/main" val="0"/>
              </a:ext>
            </a:extLst>
          </a:blip>
          <a:srcRect l="15035" t="20759" r="11215" b="17574"/>
          <a:stretch/>
        </p:blipFill>
        <p:spPr bwMode="auto">
          <a:xfrm>
            <a:off x="8456613" y="1785936"/>
            <a:ext cx="3371850" cy="2114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406027"/>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8415</TotalTime>
  <Words>1607</Words>
  <Application>Microsoft Office PowerPoint</Application>
  <PresentationFormat>Widescreen</PresentationFormat>
  <Paragraphs>260</Paragraphs>
  <Slides>48</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Agency FB</vt:lpstr>
      <vt:lpstr>Arial</vt:lpstr>
      <vt:lpstr>Calibri</vt:lpstr>
      <vt:lpstr>Calibri Light</vt:lpstr>
      <vt:lpstr>Wingdings</vt:lpstr>
      <vt:lpstr>Retrospect</vt:lpstr>
      <vt:lpstr>Suņi svaigēdāji - gaļēdāji</vt:lpstr>
      <vt:lpstr>BARF</vt:lpstr>
      <vt:lpstr>BARF</vt:lpstr>
      <vt:lpstr>Suns vs vilks</vt:lpstr>
      <vt:lpstr>Suns gaļēdājs</vt:lpstr>
      <vt:lpstr>Svaigās barošanas veidi – Prey model</vt:lpstr>
      <vt:lpstr>Svaigās barošanas veidi – Franken</vt:lpstr>
      <vt:lpstr>BARF proporcijas</vt:lpstr>
      <vt:lpstr>GAĻA</vt:lpstr>
      <vt:lpstr>GAĻA</vt:lpstr>
      <vt:lpstr>GAĻA</vt:lpstr>
      <vt:lpstr>GAĻA</vt:lpstr>
      <vt:lpstr>GAĻA</vt:lpstr>
      <vt:lpstr>Orgānu gaļa   </vt:lpstr>
      <vt:lpstr>PowerPoint Presentation</vt:lpstr>
      <vt:lpstr>PowerPoint Presentation</vt:lpstr>
      <vt:lpstr>PowerPoint Presentation</vt:lpstr>
      <vt:lpstr>PowerPoint Presentation</vt:lpstr>
      <vt:lpstr>Kauli (mazās šķirnes)</vt:lpstr>
      <vt:lpstr>Kauli (vidēja lieluma šķirnes)</vt:lpstr>
      <vt:lpstr>Kauli (lielās un gigantiskās šķirnes)</vt:lpstr>
      <vt:lpstr>Kauli</vt:lpstr>
      <vt:lpstr>PROTEĪNA UZŅEMŠANA</vt:lpstr>
      <vt:lpstr>PROTEĪNA UZŅEMŠANA</vt:lpstr>
      <vt:lpstr>Dārzeņi un lapu salāti </vt:lpstr>
      <vt:lpstr>Papildus barības vielas </vt:lpstr>
      <vt:lpstr>Omega 6 avoti</vt:lpstr>
      <vt:lpstr>Ogļhidrāti</vt:lpstr>
      <vt:lpstr>Funkcionālie ogļhidrāti </vt:lpstr>
      <vt:lpstr>Barības sabalansētība</vt:lpstr>
      <vt:lpstr>CIK DAUDZ DOT?  % no ķermeņa svara</vt:lpstr>
      <vt:lpstr>KAITĪGIE PRODUKTI </vt:lpstr>
      <vt:lpstr>KAITĪGIE PRODUKTI </vt:lpstr>
      <vt:lpstr>KAITĪGIE PRODUKTI </vt:lpstr>
      <vt:lpstr>KAITĪGIE PRODUKTI </vt:lpstr>
      <vt:lpstr>KAITĪGIE PRODUKTI </vt:lpstr>
      <vt:lpstr>Zinātniskie pētījumi </vt:lpstr>
      <vt:lpstr>Zinātniskie pētījumi </vt:lpstr>
      <vt:lpstr>Viedokļi</vt:lpstr>
      <vt:lpstr>Viedokļi</vt:lpstr>
      <vt:lpstr>Viedokļi</vt:lpstr>
      <vt:lpstr>Izmaksas</vt:lpstr>
      <vt:lpstr>Kas jāņem vērā barojot ar BARF?</vt:lpstr>
      <vt:lpstr> Kāpēc BARF ir labāka </vt:lpstr>
      <vt:lpstr> Noderīga informācija</vt:lpstr>
      <vt:lpstr>Foto piemēri - ēdienkarte</vt:lpstr>
      <vt:lpstr> Aprīkojums lai sāktu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Svaigbarošana</dc:title>
  <dc:creator>Zane Briģe</dc:creator>
  <cp:lastModifiedBy>LSH ADMIN</cp:lastModifiedBy>
  <cp:revision>138</cp:revision>
  <dcterms:created xsi:type="dcterms:W3CDTF">2018-11-27T20:27:43Z</dcterms:created>
  <dcterms:modified xsi:type="dcterms:W3CDTF">2019-06-03T21:33:45Z</dcterms:modified>
</cp:coreProperties>
</file>